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9" r:id="rId2"/>
    <p:sldId id="260" r:id="rId3"/>
    <p:sldId id="264" r:id="rId4"/>
    <p:sldId id="265" r:id="rId5"/>
    <p:sldId id="266" r:id="rId6"/>
    <p:sldId id="267" r:id="rId7"/>
    <p:sldId id="321" r:id="rId8"/>
    <p:sldId id="269" r:id="rId9"/>
    <p:sldId id="271" r:id="rId10"/>
    <p:sldId id="273" r:id="rId11"/>
    <p:sldId id="277" r:id="rId12"/>
    <p:sldId id="278" r:id="rId13"/>
    <p:sldId id="279" r:id="rId14"/>
    <p:sldId id="280" r:id="rId15"/>
    <p:sldId id="309" r:id="rId16"/>
    <p:sldId id="313" r:id="rId17"/>
    <p:sldId id="314" r:id="rId18"/>
    <p:sldId id="320" r:id="rId19"/>
    <p:sldId id="30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92"/>
    <p:restoredTop sz="93750"/>
  </p:normalViewPr>
  <p:slideViewPr>
    <p:cSldViewPr>
      <p:cViewPr varScale="1">
        <p:scale>
          <a:sx n="77" d="100"/>
          <a:sy n="77" d="100"/>
        </p:scale>
        <p:origin x="324" y="9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2FFF52-D439-504E-9EB0-6CD868D15820}" type="datetimeFigureOut">
              <a:rPr lang="en-US" smtClean="0"/>
              <a:t>12/16/2016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1A4CBB-144B-2343-A1D3-1488174F1DBB}" type="slidenum">
              <a:rPr lang="en-US" smtClean="0"/>
              <a:t>‹#›</a:t>
            </a:fld>
            <a:endParaRPr lang="en-US"/>
          </a:p>
        </p:txBody>
      </p:sp>
    </p:spTree>
    <p:extLst>
      <p:ext uri="{BB962C8B-B14F-4D97-AF65-F5344CB8AC3E}">
        <p14:creationId xmlns:p14="http://schemas.microsoft.com/office/powerpoint/2010/main" val="1092023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a:ln/>
        </p:spPr>
      </p:sp>
      <p:sp>
        <p:nvSpPr>
          <p:cNvPr id="32770" name="Notes Placeholder 2"/>
          <p:cNvSpPr>
            <a:spLocks noGrp="1"/>
          </p:cNvSpPr>
          <p:nvPr>
            <p:ph type="body" idx="1"/>
          </p:nvPr>
        </p:nvSpPr>
        <p:spPr>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buFontTx/>
              <a:buChar char="•"/>
            </a:pPr>
            <a:endParaRPr lang="en-US" altLang="en-US" dirty="0">
              <a:latin typeface="Arial" charset="0"/>
              <a:ea typeface="ＭＳ Ｐゴシック" charset="-128"/>
            </a:endParaRPr>
          </a:p>
        </p:txBody>
      </p:sp>
      <p:sp>
        <p:nvSpPr>
          <p:cNvPr id="32771" name="Slide Number Placeholder 3"/>
          <p:cNvSpPr>
            <a:spLocks noGrp="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Times New Roman" charset="0"/>
                <a:ea typeface="ＭＳ Ｐゴシック" charset="-128"/>
              </a:defRPr>
            </a:lvl1pPr>
            <a:lvl2pPr marL="742950" indent="-285750" eaLnBrk="0" hangingPunct="0">
              <a:defRPr sz="2400">
                <a:solidFill>
                  <a:schemeClr val="tx1"/>
                </a:solidFill>
                <a:latin typeface="Times New Roman" charset="0"/>
                <a:ea typeface="ＭＳ Ｐゴシック" charset="-128"/>
              </a:defRPr>
            </a:lvl2pPr>
            <a:lvl3pPr marL="1143000" indent="-228600" eaLnBrk="0" hangingPunct="0">
              <a:defRPr sz="2400">
                <a:solidFill>
                  <a:schemeClr val="tx1"/>
                </a:solidFill>
                <a:latin typeface="Times New Roman" charset="0"/>
                <a:ea typeface="ＭＳ Ｐゴシック" charset="-128"/>
              </a:defRPr>
            </a:lvl3pPr>
            <a:lvl4pPr marL="1600200" indent="-228600" eaLnBrk="0" hangingPunct="0">
              <a:defRPr sz="2400">
                <a:solidFill>
                  <a:schemeClr val="tx1"/>
                </a:solidFill>
                <a:latin typeface="Times New Roman" charset="0"/>
                <a:ea typeface="ＭＳ Ｐゴシック" charset="-128"/>
              </a:defRPr>
            </a:lvl4pPr>
            <a:lvl5pPr marL="2057400" indent="-228600" eaLnBrk="0" hangingPunct="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7E2C2520-A060-FF49-82EB-3656C390D8FD}" type="slidenum">
              <a:rPr lang="en-US" altLang="en-US" sz="1200">
                <a:latin typeface="Arial" charset="0"/>
              </a:rPr>
              <a:pPr eaLnBrk="1" hangingPunct="1"/>
              <a:t>13</a:t>
            </a:fld>
            <a:endParaRPr lang="en-US" altLang="en-US" sz="1200">
              <a:latin typeface="Arial" charset="0"/>
            </a:endParaRPr>
          </a:p>
        </p:txBody>
      </p:sp>
    </p:spTree>
    <p:extLst>
      <p:ext uri="{BB962C8B-B14F-4D97-AF65-F5344CB8AC3E}">
        <p14:creationId xmlns:p14="http://schemas.microsoft.com/office/powerpoint/2010/main" val="1189292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ADD416-E0BA-4402-936B-F369058E0E1A}" type="datetimeFigureOut">
              <a:rPr lang="en-US" smtClean="0"/>
              <a:t>12/16/2016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9EAE35-066E-4812-83A5-DD6ED0FFBE28}" type="slidenum">
              <a:rPr lang="en-US" smtClean="0"/>
              <a:t>‹#›</a:t>
            </a:fld>
            <a:endParaRPr lang="en-US" dirty="0"/>
          </a:p>
        </p:txBody>
      </p:sp>
    </p:spTree>
    <p:extLst>
      <p:ext uri="{BB962C8B-B14F-4D97-AF65-F5344CB8AC3E}">
        <p14:creationId xmlns:p14="http://schemas.microsoft.com/office/powerpoint/2010/main" val="2185197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DD416-E0BA-4402-936B-F369058E0E1A}" type="datetimeFigureOut">
              <a:rPr lang="en-US" smtClean="0"/>
              <a:t>12/16/2016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9EAE35-066E-4812-83A5-DD6ED0FFBE28}" type="slidenum">
              <a:rPr lang="en-US" smtClean="0"/>
              <a:t>‹#›</a:t>
            </a:fld>
            <a:endParaRPr lang="en-US" dirty="0"/>
          </a:p>
        </p:txBody>
      </p:sp>
    </p:spTree>
    <p:extLst>
      <p:ext uri="{BB962C8B-B14F-4D97-AF65-F5344CB8AC3E}">
        <p14:creationId xmlns:p14="http://schemas.microsoft.com/office/powerpoint/2010/main" val="2218217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DD416-E0BA-4402-936B-F369058E0E1A}" type="datetimeFigureOut">
              <a:rPr lang="en-US" smtClean="0"/>
              <a:t>12/16/2016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9EAE35-066E-4812-83A5-DD6ED0FFBE28}" type="slidenum">
              <a:rPr lang="en-US" smtClean="0"/>
              <a:t>‹#›</a:t>
            </a:fld>
            <a:endParaRPr lang="en-US" dirty="0"/>
          </a:p>
        </p:txBody>
      </p:sp>
    </p:spTree>
    <p:extLst>
      <p:ext uri="{BB962C8B-B14F-4D97-AF65-F5344CB8AC3E}">
        <p14:creationId xmlns:p14="http://schemas.microsoft.com/office/powerpoint/2010/main" val="1001522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60C7936-E59C-5945-B859-CE0006CB2F03}" type="datetimeFigureOut">
              <a:rPr lang="en-US" altLang="en-US"/>
              <a:pPr/>
              <a:t>12/16/2016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31D3C37-A191-9743-8B66-87B86A9A5D72}" type="slidenum">
              <a:rPr lang="en-US" altLang="en-US"/>
              <a:pPr/>
              <a:t>‹#›</a:t>
            </a:fld>
            <a:endParaRPr lang="en-US" altLang="en-US"/>
          </a:p>
        </p:txBody>
      </p:sp>
    </p:spTree>
    <p:extLst>
      <p:ext uri="{BB962C8B-B14F-4D97-AF65-F5344CB8AC3E}">
        <p14:creationId xmlns:p14="http://schemas.microsoft.com/office/powerpoint/2010/main" val="566619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DD416-E0BA-4402-936B-F369058E0E1A}" type="datetimeFigureOut">
              <a:rPr lang="en-US" smtClean="0"/>
              <a:t>12/16/2016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9EAE35-066E-4812-83A5-DD6ED0FFBE28}" type="slidenum">
              <a:rPr lang="en-US" smtClean="0"/>
              <a:t>‹#›</a:t>
            </a:fld>
            <a:endParaRPr lang="en-US" dirty="0"/>
          </a:p>
        </p:txBody>
      </p:sp>
    </p:spTree>
    <p:extLst>
      <p:ext uri="{BB962C8B-B14F-4D97-AF65-F5344CB8AC3E}">
        <p14:creationId xmlns:p14="http://schemas.microsoft.com/office/powerpoint/2010/main" val="3462377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ADD416-E0BA-4402-936B-F369058E0E1A}" type="datetimeFigureOut">
              <a:rPr lang="en-US" smtClean="0"/>
              <a:t>12/16/2016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9EAE35-066E-4812-83A5-DD6ED0FFBE28}" type="slidenum">
              <a:rPr lang="en-US" smtClean="0"/>
              <a:t>‹#›</a:t>
            </a:fld>
            <a:endParaRPr lang="en-US" dirty="0"/>
          </a:p>
        </p:txBody>
      </p:sp>
    </p:spTree>
    <p:extLst>
      <p:ext uri="{BB962C8B-B14F-4D97-AF65-F5344CB8AC3E}">
        <p14:creationId xmlns:p14="http://schemas.microsoft.com/office/powerpoint/2010/main" val="2945817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ADD416-E0BA-4402-936B-F369058E0E1A}" type="datetimeFigureOut">
              <a:rPr lang="en-US" smtClean="0"/>
              <a:t>12/16/2016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9EAE35-066E-4812-83A5-DD6ED0FFBE28}" type="slidenum">
              <a:rPr lang="en-US" smtClean="0"/>
              <a:t>‹#›</a:t>
            </a:fld>
            <a:endParaRPr lang="en-US" dirty="0"/>
          </a:p>
        </p:txBody>
      </p:sp>
    </p:spTree>
    <p:extLst>
      <p:ext uri="{BB962C8B-B14F-4D97-AF65-F5344CB8AC3E}">
        <p14:creationId xmlns:p14="http://schemas.microsoft.com/office/powerpoint/2010/main" val="1324138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ADD416-E0BA-4402-936B-F369058E0E1A}" type="datetimeFigureOut">
              <a:rPr lang="en-US" smtClean="0"/>
              <a:t>12/16/2016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9EAE35-066E-4812-83A5-DD6ED0FFBE28}" type="slidenum">
              <a:rPr lang="en-US" smtClean="0"/>
              <a:t>‹#›</a:t>
            </a:fld>
            <a:endParaRPr lang="en-US" dirty="0"/>
          </a:p>
        </p:txBody>
      </p:sp>
    </p:spTree>
    <p:extLst>
      <p:ext uri="{BB962C8B-B14F-4D97-AF65-F5344CB8AC3E}">
        <p14:creationId xmlns:p14="http://schemas.microsoft.com/office/powerpoint/2010/main" val="534718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ADD416-E0BA-4402-936B-F369058E0E1A}" type="datetimeFigureOut">
              <a:rPr lang="en-US" smtClean="0"/>
              <a:t>12/16/2016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9EAE35-066E-4812-83A5-DD6ED0FFBE28}" type="slidenum">
              <a:rPr lang="en-US" smtClean="0"/>
              <a:t>‹#›</a:t>
            </a:fld>
            <a:endParaRPr lang="en-US" dirty="0"/>
          </a:p>
        </p:txBody>
      </p:sp>
    </p:spTree>
    <p:extLst>
      <p:ext uri="{BB962C8B-B14F-4D97-AF65-F5344CB8AC3E}">
        <p14:creationId xmlns:p14="http://schemas.microsoft.com/office/powerpoint/2010/main" val="581513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ADD416-E0BA-4402-936B-F369058E0E1A}" type="datetimeFigureOut">
              <a:rPr lang="en-US" smtClean="0"/>
              <a:t>12/16/2016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9EAE35-066E-4812-83A5-DD6ED0FFBE28}" type="slidenum">
              <a:rPr lang="en-US" smtClean="0"/>
              <a:t>‹#›</a:t>
            </a:fld>
            <a:endParaRPr lang="en-US" dirty="0"/>
          </a:p>
        </p:txBody>
      </p:sp>
    </p:spTree>
    <p:extLst>
      <p:ext uri="{BB962C8B-B14F-4D97-AF65-F5344CB8AC3E}">
        <p14:creationId xmlns:p14="http://schemas.microsoft.com/office/powerpoint/2010/main" val="1556676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ADD416-E0BA-4402-936B-F369058E0E1A}" type="datetimeFigureOut">
              <a:rPr lang="en-US" smtClean="0"/>
              <a:t>12/16/2016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9EAE35-066E-4812-83A5-DD6ED0FFBE28}" type="slidenum">
              <a:rPr lang="en-US" smtClean="0"/>
              <a:t>‹#›</a:t>
            </a:fld>
            <a:endParaRPr lang="en-US" dirty="0"/>
          </a:p>
        </p:txBody>
      </p:sp>
    </p:spTree>
    <p:extLst>
      <p:ext uri="{BB962C8B-B14F-4D97-AF65-F5344CB8AC3E}">
        <p14:creationId xmlns:p14="http://schemas.microsoft.com/office/powerpoint/2010/main" val="627515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ADD416-E0BA-4402-936B-F369058E0E1A}" type="datetimeFigureOut">
              <a:rPr lang="en-US" smtClean="0"/>
              <a:t>12/16/2016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9EAE35-066E-4812-83A5-DD6ED0FFBE28}" type="slidenum">
              <a:rPr lang="en-US" smtClean="0"/>
              <a:t>‹#›</a:t>
            </a:fld>
            <a:endParaRPr lang="en-US" dirty="0"/>
          </a:p>
        </p:txBody>
      </p:sp>
    </p:spTree>
    <p:extLst>
      <p:ext uri="{BB962C8B-B14F-4D97-AF65-F5344CB8AC3E}">
        <p14:creationId xmlns:p14="http://schemas.microsoft.com/office/powerpoint/2010/main" val="3863814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ADD416-E0BA-4402-936B-F369058E0E1A}" type="datetimeFigureOut">
              <a:rPr lang="en-US" smtClean="0"/>
              <a:t>12/16/2016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9EAE35-066E-4812-83A5-DD6ED0FFBE28}" type="slidenum">
              <a:rPr lang="en-US" smtClean="0"/>
              <a:t>‹#›</a:t>
            </a:fld>
            <a:endParaRPr lang="en-US" dirty="0"/>
          </a:p>
        </p:txBody>
      </p:sp>
    </p:spTree>
    <p:extLst>
      <p:ext uri="{BB962C8B-B14F-4D97-AF65-F5344CB8AC3E}">
        <p14:creationId xmlns:p14="http://schemas.microsoft.com/office/powerpoint/2010/main" val="1955077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752600"/>
            <a:ext cx="8839200" cy="1569660"/>
          </a:xfrm>
          <a:prstGeom prst="rect">
            <a:avLst/>
          </a:prstGeom>
          <a:noFill/>
        </p:spPr>
        <p:txBody>
          <a:bodyPr wrap="square" rtlCol="0">
            <a:spAutoFit/>
          </a:bodyPr>
          <a:lstStyle/>
          <a:p>
            <a:pPr algn="ctr"/>
            <a:r>
              <a:rPr lang="en-US" sz="4800" i="1" dirty="0" smtClean="0"/>
              <a:t>College of Medicine </a:t>
            </a:r>
          </a:p>
          <a:p>
            <a:pPr algn="ctr"/>
            <a:r>
              <a:rPr lang="en-US" sz="4800" i="1" dirty="0" smtClean="0"/>
              <a:t>Standardized Curriculum Vitae</a:t>
            </a:r>
          </a:p>
        </p:txBody>
      </p:sp>
      <p:sp>
        <p:nvSpPr>
          <p:cNvPr id="3" name="TextBox 2"/>
          <p:cNvSpPr txBox="1"/>
          <p:nvPr/>
        </p:nvSpPr>
        <p:spPr>
          <a:xfrm>
            <a:off x="8116593" y="6476522"/>
            <a:ext cx="1027407" cy="369332"/>
          </a:xfrm>
          <a:prstGeom prst="rect">
            <a:avLst/>
          </a:prstGeom>
          <a:noFill/>
        </p:spPr>
        <p:txBody>
          <a:bodyPr wrap="none" rtlCol="0">
            <a:spAutoFit/>
          </a:bodyPr>
          <a:lstStyle/>
          <a:p>
            <a:r>
              <a:rPr lang="en-US" dirty="0" smtClean="0"/>
              <a:t>Fall 2016</a:t>
            </a:r>
            <a:endParaRPr lang="en-US" dirty="0"/>
          </a:p>
        </p:txBody>
      </p:sp>
    </p:spTree>
    <p:extLst>
      <p:ext uri="{BB962C8B-B14F-4D97-AF65-F5344CB8AC3E}">
        <p14:creationId xmlns:p14="http://schemas.microsoft.com/office/powerpoint/2010/main" val="828539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r>
              <a:rPr lang="en-US" sz="6000" dirty="0" smtClean="0"/>
              <a:t>CV Purpose</a:t>
            </a:r>
            <a:endParaRPr lang="en-US" sz="6000" dirty="0"/>
          </a:p>
        </p:txBody>
      </p:sp>
      <p:sp>
        <p:nvSpPr>
          <p:cNvPr id="3" name="Content Placeholder 2"/>
          <p:cNvSpPr>
            <a:spLocks noGrp="1"/>
          </p:cNvSpPr>
          <p:nvPr>
            <p:ph idx="1"/>
          </p:nvPr>
        </p:nvSpPr>
        <p:spPr>
          <a:xfrm>
            <a:off x="685800" y="1600200"/>
            <a:ext cx="8153400" cy="48768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r>
              <a:rPr lang="en-US" sz="3600" dirty="0" smtClean="0"/>
              <a:t>Job application</a:t>
            </a:r>
          </a:p>
          <a:p>
            <a:pPr>
              <a:defRPr/>
            </a:pPr>
            <a:r>
              <a:rPr lang="en-US" sz="3600" dirty="0" smtClean="0"/>
              <a:t>Grants</a:t>
            </a:r>
          </a:p>
          <a:p>
            <a:pPr>
              <a:defRPr/>
            </a:pPr>
            <a:r>
              <a:rPr lang="en-US" sz="3600" dirty="0" smtClean="0"/>
              <a:t>Awards</a:t>
            </a:r>
          </a:p>
          <a:p>
            <a:pPr>
              <a:defRPr/>
            </a:pPr>
            <a:r>
              <a:rPr lang="en-US" sz="3600" dirty="0" smtClean="0"/>
              <a:t>Periodic review</a:t>
            </a:r>
          </a:p>
          <a:p>
            <a:pPr>
              <a:defRPr/>
            </a:pPr>
            <a:r>
              <a:rPr lang="en-US" sz="3600" dirty="0" smtClean="0"/>
              <a:t>Visiting Professor</a:t>
            </a:r>
          </a:p>
          <a:p>
            <a:pPr>
              <a:defRPr/>
            </a:pPr>
            <a:r>
              <a:rPr lang="en-US" sz="3600" dirty="0" smtClean="0"/>
              <a:t>RPT process</a:t>
            </a:r>
          </a:p>
          <a:p>
            <a:pPr>
              <a:defRPr/>
            </a:pPr>
            <a:r>
              <a:rPr lang="en-US" sz="3600" dirty="0" smtClean="0"/>
              <a:t>Teaching Academy </a:t>
            </a:r>
          </a:p>
          <a:p>
            <a:pPr marL="0" indent="0">
              <a:buFontTx/>
              <a:buNone/>
              <a:defRPr/>
            </a:pPr>
            <a:endParaRPr lang="en-US" sz="3600" dirty="0"/>
          </a:p>
        </p:txBody>
      </p:sp>
      <p:pic>
        <p:nvPicPr>
          <p:cNvPr id="10243" name="Picture 3" descr="curriculum-vita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4114800"/>
            <a:ext cx="3759200" cy="2503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ormAutofit fontScale="90000"/>
          </a:bodyPr>
          <a:lstStyle/>
          <a:p>
            <a:pPr>
              <a:defRPr/>
            </a:pPr>
            <a:r>
              <a:rPr lang="en-US" dirty="0" smtClean="0"/>
              <a:t>The CV and Promotion</a:t>
            </a:r>
            <a:br>
              <a:rPr lang="en-US" dirty="0" smtClean="0"/>
            </a:br>
            <a:r>
              <a:rPr lang="en-US" i="1" dirty="0" smtClean="0"/>
              <a:t>- where the rubber hits the road -</a:t>
            </a:r>
            <a:endParaRPr lang="en-US" i="1" dirty="0"/>
          </a:p>
        </p:txBody>
      </p:sp>
      <p:sp>
        <p:nvSpPr>
          <p:cNvPr id="3" name="Content Placeholder 2"/>
          <p:cNvSpPr>
            <a:spLocks noGrp="1"/>
          </p:cNvSpPr>
          <p:nvPr>
            <p:ph idx="1"/>
          </p:nvPr>
        </p:nvSpPr>
        <p:spPr>
          <a:xfrm>
            <a:off x="609600" y="1600200"/>
            <a:ext cx="7772400" cy="41148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r>
              <a:rPr lang="en-US" altLang="en-US" sz="1400" dirty="0"/>
              <a:t>In your letter would you please, </a:t>
            </a:r>
          </a:p>
          <a:p>
            <a:r>
              <a:rPr lang="en-US" altLang="en-US" sz="1400" dirty="0"/>
              <a:t>Note that you are evaluating the scholarship since the previous promotion action and not necessarily the number of calendar years.  This is especially important in cases being reviewed for promotion to Associate Professor.  Our campus has a tenure rollback policy that is granted on a case-by-case basis after review.</a:t>
            </a:r>
          </a:p>
          <a:p>
            <a:r>
              <a:rPr lang="en-US" altLang="en-US" sz="1400" dirty="0"/>
              <a:t>Discuss the candidate’s work in a critical fashion, commenting on the </a:t>
            </a:r>
            <a:r>
              <a:rPr lang="en-US" altLang="en-US" sz="1400" b="1" dirty="0"/>
              <a:t>quality</a:t>
            </a:r>
            <a:r>
              <a:rPr lang="en-US" altLang="en-US" sz="1400" dirty="0"/>
              <a:t> and </a:t>
            </a:r>
            <a:r>
              <a:rPr lang="en-US" altLang="en-US" sz="1400" b="1" dirty="0"/>
              <a:t>impact</a:t>
            </a:r>
            <a:r>
              <a:rPr lang="en-US" altLang="en-US" sz="1400" dirty="0"/>
              <a:t> of the candidate’s scholarship.</a:t>
            </a:r>
          </a:p>
          <a:p>
            <a:r>
              <a:rPr lang="en-US" altLang="en-US" sz="1400" dirty="0"/>
              <a:t>Comment on the </a:t>
            </a:r>
            <a:r>
              <a:rPr lang="en-US" altLang="en-US" sz="1400" b="1" dirty="0"/>
              <a:t>volume</a:t>
            </a:r>
            <a:r>
              <a:rPr lang="en-US" altLang="en-US" sz="1400" dirty="0"/>
              <a:t> of the candidate's scholarly activities relative to the standards in the field.</a:t>
            </a:r>
          </a:p>
          <a:p>
            <a:r>
              <a:rPr lang="en-US" altLang="en-US" sz="1400" dirty="0"/>
              <a:t>Remark on the quality of the publishing outlets and the source of funding when such is not obvious.</a:t>
            </a:r>
          </a:p>
          <a:p>
            <a:r>
              <a:rPr lang="en-US" altLang="en-US" sz="1400" b="1" dirty="0"/>
              <a:t>Estimate his/her standing in the field</a:t>
            </a:r>
            <a:r>
              <a:rPr lang="en-US" altLang="en-US" sz="1400" dirty="0"/>
              <a:t>, and compare the candidate with other faculty of roughly the same cohort</a:t>
            </a:r>
            <a:r>
              <a:rPr lang="en-US" altLang="en-US" sz="1400" dirty="0" smtClean="0"/>
              <a:t>.</a:t>
            </a:r>
            <a:endParaRPr lang="en-US" altLang="en-US" sz="1400" dirty="0"/>
          </a:p>
          <a:p>
            <a:r>
              <a:rPr lang="en-US" altLang="en-US" sz="1400" dirty="0"/>
              <a:t>We are not asking for a summary of the c.v., what we seek is a substantive evaluation of Dr.__________ ‘s qualifications for promotion to the rank of __________ and of his/her reputation on the field.  We understand that you may not be in a position to comment on all areas to be evaluated for promotion.</a:t>
            </a:r>
          </a:p>
        </p:txBody>
      </p:sp>
      <p:sp>
        <p:nvSpPr>
          <p:cNvPr id="4" name="TextBox 3"/>
          <p:cNvSpPr txBox="1"/>
          <p:nvPr/>
        </p:nvSpPr>
        <p:spPr>
          <a:xfrm>
            <a:off x="6400800" y="6248400"/>
            <a:ext cx="1608197" cy="338554"/>
          </a:xfrm>
          <a:prstGeom prst="rect">
            <a:avLst/>
          </a:prstGeom>
          <a:noFill/>
        </p:spPr>
        <p:txBody>
          <a:bodyPr wrap="none">
            <a:spAutoFit/>
          </a:bodyPr>
          <a:lstStyle/>
          <a:p>
            <a:pPr>
              <a:defRPr/>
            </a:pPr>
            <a:r>
              <a:rPr lang="en-US" sz="1600" dirty="0">
                <a:solidFill>
                  <a:schemeClr val="accent6">
                    <a:lumMod val="50000"/>
                  </a:schemeClr>
                </a:solidFill>
                <a:ea typeface="ＭＳ Ｐゴシック" charset="0"/>
                <a:cs typeface="ＭＳ Ｐゴシック" charset="0"/>
              </a:rPr>
              <a:t>U Illinois-Chicago</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685800"/>
            <a:ext cx="8153400" cy="6858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ormAutofit fontScale="90000"/>
          </a:bodyPr>
          <a:lstStyle/>
          <a:p>
            <a:pPr>
              <a:defRPr/>
            </a:pPr>
            <a:r>
              <a:rPr lang="en-US" dirty="0"/>
              <a:t>Importance of your CV in Promotion/Tenure Application</a:t>
            </a:r>
            <a:br>
              <a:rPr lang="en-US" dirty="0"/>
            </a:br>
            <a:endParaRPr lang="en-US" dirty="0"/>
          </a:p>
        </p:txBody>
      </p:sp>
      <p:sp>
        <p:nvSpPr>
          <p:cNvPr id="5" name="Rectangle 3"/>
          <p:cNvSpPr txBox="1">
            <a:spLocks noChangeArrowheads="1"/>
          </p:cNvSpPr>
          <p:nvPr/>
        </p:nvSpPr>
        <p:spPr bwMode="auto">
          <a:xfrm>
            <a:off x="457200" y="1752600"/>
            <a:ext cx="8229600" cy="419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marL="342900" indent="-342900" eaLnBrk="0" hangingPunct="0">
              <a:defRPr sz="2400">
                <a:solidFill>
                  <a:schemeClr val="tx1"/>
                </a:solidFill>
                <a:latin typeface="Times New Roman" charset="0"/>
                <a:ea typeface="ＭＳ Ｐゴシック" charset="-128"/>
              </a:defRPr>
            </a:lvl1pPr>
            <a:lvl2pPr marL="742950" indent="-285750" eaLnBrk="0" hangingPunct="0">
              <a:defRPr sz="2400">
                <a:solidFill>
                  <a:schemeClr val="tx1"/>
                </a:solidFill>
                <a:latin typeface="Times New Roman" charset="0"/>
                <a:ea typeface="ＭＳ Ｐゴシック" charset="-128"/>
              </a:defRPr>
            </a:lvl2pPr>
            <a:lvl3pPr marL="1143000" indent="-228600" eaLnBrk="0" hangingPunct="0">
              <a:defRPr sz="2400">
                <a:solidFill>
                  <a:schemeClr val="tx1"/>
                </a:solidFill>
                <a:latin typeface="Times New Roman" charset="0"/>
                <a:ea typeface="ＭＳ Ｐゴシック" charset="-128"/>
              </a:defRPr>
            </a:lvl3pPr>
            <a:lvl4pPr marL="1600200" indent="-228600" eaLnBrk="0" hangingPunct="0">
              <a:defRPr sz="2400">
                <a:solidFill>
                  <a:schemeClr val="tx1"/>
                </a:solidFill>
                <a:latin typeface="Times New Roman" charset="0"/>
                <a:ea typeface="ＭＳ Ｐゴシック" charset="-128"/>
              </a:defRPr>
            </a:lvl4pPr>
            <a:lvl5pPr marL="2057400" indent="-228600" eaLnBrk="0" hangingPunct="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spcBef>
                <a:spcPct val="20000"/>
              </a:spcBef>
              <a:buFontTx/>
              <a:buChar char="•"/>
            </a:pPr>
            <a:r>
              <a:rPr lang="en-US" altLang="en-US" dirty="0">
                <a:solidFill>
                  <a:srgbClr val="000000"/>
                </a:solidFill>
                <a:latin typeface="Arial" charset="0"/>
              </a:rPr>
              <a:t>Most external referees rely heavily on CV.</a:t>
            </a:r>
          </a:p>
          <a:p>
            <a:pPr lvl="1">
              <a:spcBef>
                <a:spcPct val="20000"/>
              </a:spcBef>
              <a:buFontTx/>
              <a:buChar char="–"/>
            </a:pPr>
            <a:r>
              <a:rPr lang="en-US" altLang="en-US" sz="2000" dirty="0">
                <a:solidFill>
                  <a:srgbClr val="000000"/>
                </a:solidFill>
                <a:latin typeface="Arial" charset="0"/>
              </a:rPr>
              <a:t>It’s the whole game</a:t>
            </a:r>
          </a:p>
          <a:p>
            <a:pPr lvl="1">
              <a:spcBef>
                <a:spcPct val="20000"/>
              </a:spcBef>
              <a:buFontTx/>
              <a:buChar char="–"/>
            </a:pPr>
            <a:endParaRPr lang="en-US" altLang="en-US" sz="2000" dirty="0">
              <a:solidFill>
                <a:srgbClr val="000000"/>
              </a:solidFill>
              <a:latin typeface="Arial" charset="0"/>
            </a:endParaRPr>
          </a:p>
          <a:p>
            <a:pPr>
              <a:spcBef>
                <a:spcPct val="20000"/>
              </a:spcBef>
              <a:buFontTx/>
              <a:buChar char="•"/>
            </a:pPr>
            <a:r>
              <a:rPr lang="en-US" altLang="en-US" dirty="0">
                <a:solidFill>
                  <a:srgbClr val="000000"/>
                </a:solidFill>
                <a:latin typeface="Arial" charset="0"/>
              </a:rPr>
              <a:t>It will be the only document an external referee looks at before writing evaluation.</a:t>
            </a:r>
          </a:p>
          <a:p>
            <a:pPr lvl="1">
              <a:spcBef>
                <a:spcPct val="20000"/>
              </a:spcBef>
              <a:buFontTx/>
              <a:buChar char="–"/>
            </a:pPr>
            <a:r>
              <a:rPr lang="en-US" altLang="en-US" sz="2000" dirty="0">
                <a:solidFill>
                  <a:srgbClr val="000000"/>
                </a:solidFill>
                <a:latin typeface="Arial" charset="0"/>
              </a:rPr>
              <a:t>They are busy and don’t have time</a:t>
            </a:r>
          </a:p>
          <a:p>
            <a:pPr lvl="1">
              <a:spcBef>
                <a:spcPct val="20000"/>
              </a:spcBef>
              <a:buFontTx/>
              <a:buChar char="–"/>
            </a:pPr>
            <a:endParaRPr lang="en-US" altLang="en-US" sz="2000" dirty="0">
              <a:solidFill>
                <a:srgbClr val="000000"/>
              </a:solidFill>
              <a:latin typeface="Arial" charset="0"/>
            </a:endParaRPr>
          </a:p>
          <a:p>
            <a:pPr>
              <a:spcBef>
                <a:spcPct val="20000"/>
              </a:spcBef>
              <a:buFontTx/>
              <a:buChar char="•"/>
            </a:pPr>
            <a:r>
              <a:rPr lang="en-US" altLang="en-US" dirty="0">
                <a:solidFill>
                  <a:srgbClr val="000000"/>
                </a:solidFill>
                <a:latin typeface="Arial" charset="0"/>
              </a:rPr>
              <a:t>External letters weigh heavily in internal reviews.</a:t>
            </a:r>
          </a:p>
          <a:p>
            <a:pPr lvl="1">
              <a:spcBef>
                <a:spcPct val="20000"/>
              </a:spcBef>
              <a:buFontTx/>
              <a:buChar char="–"/>
            </a:pPr>
            <a:r>
              <a:rPr lang="en-US" altLang="en-US" sz="2000" dirty="0">
                <a:solidFill>
                  <a:srgbClr val="000000"/>
                </a:solidFill>
                <a:latin typeface="Arial" charset="0"/>
              </a:rPr>
              <a:t>Start to finish it’s all about the CV</a:t>
            </a:r>
          </a:p>
          <a:p>
            <a:pPr lvl="1">
              <a:spcBef>
                <a:spcPct val="20000"/>
              </a:spcBef>
              <a:buFontTx/>
              <a:buChar char="–"/>
            </a:pPr>
            <a:endParaRPr lang="en-US" altLang="en-US" sz="2000" dirty="0">
              <a:solidFill>
                <a:srgbClr val="000000"/>
              </a:solidFill>
              <a:latin typeface="Arial" charset="0"/>
            </a:endParaRPr>
          </a:p>
          <a:p>
            <a:pPr>
              <a:spcBef>
                <a:spcPct val="20000"/>
              </a:spcBef>
              <a:buFontTx/>
              <a:buChar char="•"/>
            </a:pPr>
            <a:r>
              <a:rPr lang="en-US" altLang="en-US" b="1" dirty="0">
                <a:solidFill>
                  <a:srgbClr val="000000"/>
                </a:solidFill>
                <a:latin typeface="Arial" charset="0"/>
              </a:rPr>
              <a:t>Update, organize, and polish your CV.</a:t>
            </a:r>
          </a:p>
          <a:p>
            <a:pPr lvl="1">
              <a:spcBef>
                <a:spcPct val="20000"/>
              </a:spcBef>
              <a:buFontTx/>
              <a:buChar char="–"/>
            </a:pPr>
            <a:r>
              <a:rPr lang="en-US" altLang="en-US" sz="2000" b="1" dirty="0">
                <a:solidFill>
                  <a:srgbClr val="000000"/>
                </a:solidFill>
                <a:latin typeface="Arial" charset="0"/>
              </a:rPr>
              <a:t>Best investment of time you can make</a:t>
            </a:r>
            <a:r>
              <a:rPr lang="en-US" altLang="en-US" sz="2000" dirty="0">
                <a:solidFill>
                  <a:srgbClr val="000000"/>
                </a:solidFill>
                <a:latin typeface="Arial" charset="0"/>
              </a:rPr>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2000"/>
                                        <p:tgtEl>
                                          <p:spTgt spid="5">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2000"/>
                                        <p:tgtEl>
                                          <p:spTgt spid="5">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2000"/>
                                        <p:tgtEl>
                                          <p:spTgt spid="5">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2000"/>
                                        <p:tgtEl>
                                          <p:spTgt spid="5">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Effect transition="in" filter="fade">
                                      <p:cBhvr>
                                        <p:cTn id="31" dur="2000"/>
                                        <p:tgtEl>
                                          <p:spTgt spid="5">
                                            <p:txEl>
                                              <p:pRg st="7" end="7"/>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txEl>
                                              <p:pRg st="9" end="9"/>
                                            </p:txEl>
                                          </p:spTgt>
                                        </p:tgtEl>
                                        <p:attrNameLst>
                                          <p:attrName>style.visibility</p:attrName>
                                        </p:attrNameLst>
                                      </p:cBhvr>
                                      <p:to>
                                        <p:strVal val="visible"/>
                                      </p:to>
                                    </p:set>
                                    <p:animEffect transition="in" filter="fade">
                                      <p:cBhvr>
                                        <p:cTn id="36" dur="2000"/>
                                        <p:tgtEl>
                                          <p:spTgt spid="5">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
                                            <p:txEl>
                                              <p:pRg st="10" end="10"/>
                                            </p:txEl>
                                          </p:spTgt>
                                        </p:tgtEl>
                                        <p:attrNameLst>
                                          <p:attrName>style.visibility</p:attrName>
                                        </p:attrNameLst>
                                      </p:cBhvr>
                                      <p:to>
                                        <p:strVal val="visible"/>
                                      </p:to>
                                    </p:set>
                                    <p:animEffect transition="in" filter="fade">
                                      <p:cBhvr>
                                        <p:cTn id="39" dur="20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914400" y="228600"/>
            <a:ext cx="7772400" cy="9144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ormAutofit fontScale="90000"/>
          </a:bodyPr>
          <a:lstStyle/>
          <a:p>
            <a:pPr>
              <a:defRPr/>
            </a:pPr>
            <a:r>
              <a:rPr lang="en-US" sz="6000" dirty="0">
                <a:latin typeface="Calibri" charset="0"/>
                <a:cs typeface="Calibri" charset="0"/>
              </a:rPr>
              <a:t>CV </a:t>
            </a:r>
            <a:r>
              <a:rPr lang="en-US" sz="6000" dirty="0" smtClean="0">
                <a:latin typeface="Calibri" charset="0"/>
                <a:cs typeface="Calibri" charset="0"/>
              </a:rPr>
              <a:t>format</a:t>
            </a:r>
            <a:endParaRPr lang="en-US" sz="6000" dirty="0">
              <a:latin typeface="Calibri" charset="0"/>
              <a:cs typeface="Calibri" charset="0"/>
            </a:endParaRPr>
          </a:p>
        </p:txBody>
      </p:sp>
      <p:sp>
        <p:nvSpPr>
          <p:cNvPr id="31746" name="Content Placeholder 2"/>
          <p:cNvSpPr>
            <a:spLocks noGrp="1"/>
          </p:cNvSpPr>
          <p:nvPr>
            <p:ph idx="1"/>
          </p:nvPr>
        </p:nvSpPr>
        <p:spPr>
          <a:xfrm>
            <a:off x="685800" y="1600200"/>
            <a:ext cx="7772400" cy="41148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ormAutofit fontScale="92500" lnSpcReduction="20000"/>
          </a:bodyPr>
          <a:lstStyle/>
          <a:p>
            <a:pPr>
              <a:buSzPct val="85000"/>
            </a:pPr>
            <a:r>
              <a:rPr lang="en-US" altLang="en-US" b="1" dirty="0"/>
              <a:t>No single, correct format</a:t>
            </a:r>
          </a:p>
          <a:p>
            <a:pPr>
              <a:buSzPct val="85000"/>
            </a:pPr>
            <a:r>
              <a:rPr lang="en-US" altLang="en-US" sz="2000" dirty="0"/>
              <a:t>Highlights strengths, accomplishments, and experience</a:t>
            </a:r>
          </a:p>
          <a:p>
            <a:pPr lvl="1"/>
            <a:r>
              <a:rPr lang="en-US" altLang="en-US" dirty="0"/>
              <a:t>strongest aspects and match stand out when skimmed</a:t>
            </a:r>
          </a:p>
          <a:p>
            <a:pPr lvl="1"/>
            <a:r>
              <a:rPr lang="en-US" altLang="en-US" dirty="0"/>
              <a:t>enough supporting detail to stand up to thorough scrutiny</a:t>
            </a:r>
          </a:p>
          <a:p>
            <a:pPr>
              <a:buSzPct val="85000"/>
            </a:pPr>
            <a:r>
              <a:rPr lang="en-US" altLang="en-US" sz="2000" dirty="0"/>
              <a:t>Organized with CATEGORIES via headings/subheadings</a:t>
            </a:r>
          </a:p>
          <a:p>
            <a:pPr>
              <a:buSzPct val="85000"/>
            </a:pPr>
            <a:r>
              <a:rPr lang="en-US" altLang="en-US" sz="2000" dirty="0" smtClean="0"/>
              <a:t>Consistency </a:t>
            </a:r>
            <a:r>
              <a:rPr lang="en-US" altLang="en-US" sz="2000" dirty="0"/>
              <a:t>in format, item order throughout</a:t>
            </a:r>
          </a:p>
          <a:p>
            <a:pPr>
              <a:lnSpc>
                <a:spcPct val="80000"/>
              </a:lnSpc>
            </a:pPr>
            <a:r>
              <a:rPr lang="en-US" altLang="en-US" sz="2000" dirty="0"/>
              <a:t>The appearance and organization of the CV is just as important as the content.</a:t>
            </a:r>
          </a:p>
          <a:p>
            <a:pPr lvl="1">
              <a:lnSpc>
                <a:spcPct val="80000"/>
              </a:lnSpc>
            </a:pPr>
            <a:r>
              <a:rPr lang="en-US" altLang="en-US" dirty="0"/>
              <a:t>Neatness counts</a:t>
            </a:r>
          </a:p>
          <a:p>
            <a:pPr lvl="1">
              <a:lnSpc>
                <a:spcPct val="80000"/>
              </a:lnSpc>
            </a:pPr>
            <a:r>
              <a:rPr lang="en-US" altLang="en-US" dirty="0"/>
              <a:t>Don’t get cute</a:t>
            </a:r>
          </a:p>
          <a:p>
            <a:pPr>
              <a:buSzPct val="85000"/>
            </a:pPr>
            <a:endParaRPr lang="en-US" altLang="en-US" dirty="0">
              <a:latin typeface="Calibri" charset="0"/>
            </a:endParaRPr>
          </a:p>
          <a:p>
            <a:endParaRPr lang="en-US" altLang="en-US" dirty="0"/>
          </a:p>
        </p:txBody>
      </p:sp>
      <p:sp>
        <p:nvSpPr>
          <p:cNvPr id="17411" name="Rectangle 1"/>
          <p:cNvSpPr>
            <a:spLocks noChangeArrowheads="1"/>
          </p:cNvSpPr>
          <p:nvPr/>
        </p:nvSpPr>
        <p:spPr bwMode="auto">
          <a:xfrm>
            <a:off x="533400" y="5537200"/>
            <a:ext cx="8153400" cy="1287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128"/>
              </a:defRPr>
            </a:lvl1pPr>
            <a:lvl2pPr marL="742950" indent="-285750" eaLnBrk="0" hangingPunct="0">
              <a:defRPr sz="2400">
                <a:solidFill>
                  <a:schemeClr val="tx1"/>
                </a:solidFill>
                <a:latin typeface="Times New Roman" charset="0"/>
                <a:ea typeface="ＭＳ Ｐゴシック" charset="-128"/>
              </a:defRPr>
            </a:lvl2pPr>
            <a:lvl3pPr marL="1143000" indent="-228600" eaLnBrk="0" hangingPunct="0">
              <a:defRPr sz="2400">
                <a:solidFill>
                  <a:schemeClr val="tx1"/>
                </a:solidFill>
                <a:latin typeface="Times New Roman" charset="0"/>
                <a:ea typeface="ＭＳ Ｐゴシック" charset="-128"/>
              </a:defRPr>
            </a:lvl3pPr>
            <a:lvl4pPr marL="1600200" indent="-228600" eaLnBrk="0" hangingPunct="0">
              <a:defRPr sz="2400">
                <a:solidFill>
                  <a:schemeClr val="tx1"/>
                </a:solidFill>
                <a:latin typeface="Times New Roman" charset="0"/>
                <a:ea typeface="ＭＳ Ｐゴシック" charset="-128"/>
              </a:defRPr>
            </a:lvl4pPr>
            <a:lvl5pPr marL="2057400" indent="-228600" eaLnBrk="0" hangingPunct="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lnSpc>
                <a:spcPct val="80000"/>
              </a:lnSpc>
            </a:pPr>
            <a:endParaRPr lang="en-US" altLang="en-US" dirty="0">
              <a:solidFill>
                <a:srgbClr val="FF0000"/>
              </a:solidFill>
            </a:endParaRPr>
          </a:p>
          <a:p>
            <a:pPr eaLnBrk="1" hangingPunct="1">
              <a:lnSpc>
                <a:spcPct val="80000"/>
              </a:lnSpc>
            </a:pPr>
            <a:r>
              <a:rPr lang="en-US" altLang="en-US" dirty="0">
                <a:solidFill>
                  <a:srgbClr val="FF0000"/>
                </a:solidFill>
              </a:rPr>
              <a:t>Remember many (most) will just skim …</a:t>
            </a:r>
          </a:p>
          <a:p>
            <a:pPr eaLnBrk="1" hangingPunct="1">
              <a:lnSpc>
                <a:spcPct val="80000"/>
              </a:lnSpc>
            </a:pPr>
            <a:endParaRPr lang="en-US" altLang="en-US" dirty="0">
              <a:solidFill>
                <a:srgbClr val="FF0000"/>
              </a:solidFill>
            </a:endParaRPr>
          </a:p>
          <a:p>
            <a:pPr eaLnBrk="1" hangingPunct="1">
              <a:lnSpc>
                <a:spcPct val="80000"/>
              </a:lnSpc>
              <a:buFont typeface="Wingdings" charset="2"/>
              <a:buNone/>
            </a:pPr>
            <a:r>
              <a:rPr lang="en-US" altLang="en-US" dirty="0">
                <a:solidFill>
                  <a:srgbClr val="FF0000"/>
                </a:solidFill>
              </a:rPr>
              <a:t>	</a:t>
            </a:r>
            <a:r>
              <a:rPr lang="en-US" altLang="en-US" i="1" dirty="0">
                <a:solidFill>
                  <a:srgbClr val="FF0000"/>
                </a:solidFill>
              </a:rPr>
              <a:t>What impression will you create in less than 10 seconds?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228600"/>
            <a:ext cx="7772400" cy="9144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oAutofit/>
          </a:bodyPr>
          <a:lstStyle/>
          <a:p>
            <a:pPr>
              <a:defRPr/>
            </a:pPr>
            <a:r>
              <a:rPr lang="en-US" sz="6000" dirty="0">
                <a:latin typeface="Calibri" charset="0"/>
                <a:cs typeface="Calibri" charset="0"/>
              </a:rPr>
              <a:t>CV </a:t>
            </a:r>
            <a:r>
              <a:rPr lang="en-US" sz="6000" dirty="0" smtClean="0">
                <a:latin typeface="Calibri" charset="0"/>
                <a:cs typeface="Calibri" charset="0"/>
              </a:rPr>
              <a:t>style</a:t>
            </a:r>
            <a:endParaRPr lang="en-US" sz="6000" dirty="0">
              <a:latin typeface="Calibri" charset="0"/>
              <a:cs typeface="Calibri" charset="0"/>
            </a:endParaRPr>
          </a:p>
        </p:txBody>
      </p:sp>
      <p:sp>
        <p:nvSpPr>
          <p:cNvPr id="5" name="Content Placeholder 13"/>
          <p:cNvSpPr>
            <a:spLocks noGrp="1"/>
          </p:cNvSpPr>
          <p:nvPr>
            <p:ph sz="half" idx="1"/>
          </p:nvPr>
        </p:nvSpPr>
        <p:spPr>
          <a:xfrm>
            <a:off x="457200" y="1295400"/>
            <a:ext cx="3810000" cy="5029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ormAutofit/>
          </a:bodyPr>
          <a:lstStyle/>
          <a:p>
            <a:pPr>
              <a:buSzPct val="90000"/>
              <a:buFont typeface="Arial"/>
              <a:buChar char="•"/>
              <a:defRPr/>
            </a:pPr>
            <a:r>
              <a:rPr lang="en-US" sz="2500" dirty="0">
                <a:latin typeface="Calibri" charset="0"/>
                <a:cs typeface="Calibri" charset="0"/>
              </a:rPr>
              <a:t>Place most important information:</a:t>
            </a:r>
          </a:p>
          <a:p>
            <a:pPr marL="457200" lvl="1" indent="0">
              <a:buFontTx/>
              <a:buNone/>
              <a:defRPr/>
            </a:pPr>
            <a:r>
              <a:rPr lang="en-US" sz="2200" dirty="0" smtClean="0">
                <a:latin typeface="Calibri" charset="0"/>
                <a:cs typeface="Calibri" charset="0"/>
              </a:rPr>
              <a:t>- first </a:t>
            </a:r>
            <a:r>
              <a:rPr lang="en-US" sz="2200" dirty="0">
                <a:latin typeface="Calibri" charset="0"/>
                <a:cs typeface="Calibri" charset="0"/>
              </a:rPr>
              <a:t>page</a:t>
            </a:r>
          </a:p>
          <a:p>
            <a:pPr marL="457200" lvl="1" indent="0">
              <a:buFontTx/>
              <a:buNone/>
              <a:defRPr/>
            </a:pPr>
            <a:r>
              <a:rPr lang="en-US" sz="2200" dirty="0" smtClean="0">
                <a:latin typeface="Calibri" charset="0"/>
                <a:cs typeface="Calibri" charset="0"/>
              </a:rPr>
              <a:t>- left </a:t>
            </a:r>
            <a:r>
              <a:rPr lang="en-US" sz="2200" dirty="0">
                <a:latin typeface="Calibri" charset="0"/>
                <a:cs typeface="Calibri" charset="0"/>
              </a:rPr>
              <a:t>side of page</a:t>
            </a:r>
          </a:p>
          <a:p>
            <a:pPr marL="457200" lvl="1" indent="0">
              <a:buFontTx/>
              <a:buNone/>
              <a:defRPr/>
            </a:pPr>
            <a:r>
              <a:rPr lang="en-US" sz="2200" dirty="0" smtClean="0">
                <a:latin typeface="Calibri" charset="0"/>
                <a:cs typeface="Calibri" charset="0"/>
              </a:rPr>
              <a:t>- beginning </a:t>
            </a:r>
            <a:r>
              <a:rPr lang="en-US" sz="2200" dirty="0">
                <a:latin typeface="Calibri" charset="0"/>
                <a:cs typeface="Calibri" charset="0"/>
              </a:rPr>
              <a:t>of sections</a:t>
            </a:r>
          </a:p>
          <a:p>
            <a:pPr>
              <a:buSzPct val="90000"/>
              <a:buFont typeface="Arial"/>
              <a:buChar char="•"/>
              <a:defRPr/>
            </a:pPr>
            <a:r>
              <a:rPr lang="en-US" sz="2500" dirty="0">
                <a:latin typeface="Calibri" charset="0"/>
                <a:cs typeface="Calibri" charset="0"/>
              </a:rPr>
              <a:t>Use highlighting </a:t>
            </a:r>
            <a:r>
              <a:rPr lang="en-US" sz="2500" dirty="0" smtClean="0">
                <a:latin typeface="Calibri" charset="0"/>
                <a:cs typeface="Calibri" charset="0"/>
              </a:rPr>
              <a:t>judiciously</a:t>
            </a:r>
          </a:p>
          <a:p>
            <a:pPr>
              <a:buSzPct val="90000"/>
              <a:buFont typeface="Arial"/>
              <a:buChar char="•"/>
              <a:defRPr/>
            </a:pPr>
            <a:r>
              <a:rPr lang="en-US" sz="2500" dirty="0" smtClean="0">
                <a:latin typeface="Calibri" charset="0"/>
                <a:cs typeface="Calibri" charset="0"/>
              </a:rPr>
              <a:t>Use </a:t>
            </a:r>
            <a:r>
              <a:rPr lang="en-US" sz="2500" dirty="0">
                <a:latin typeface="Calibri" charset="0"/>
                <a:cs typeface="Calibri" charset="0"/>
              </a:rPr>
              <a:t>action verbs to describe </a:t>
            </a:r>
            <a:r>
              <a:rPr lang="en-US" sz="2500" dirty="0" smtClean="0">
                <a:latin typeface="Calibri" charset="0"/>
                <a:cs typeface="Calibri" charset="0"/>
              </a:rPr>
              <a:t>experience</a:t>
            </a:r>
            <a:endParaRPr lang="en-US" sz="2500" dirty="0">
              <a:latin typeface="Calibri" charset="0"/>
              <a:cs typeface="Calibri" charset="0"/>
            </a:endParaRPr>
          </a:p>
        </p:txBody>
      </p:sp>
      <p:sp>
        <p:nvSpPr>
          <p:cNvPr id="19459" name="Content Placeholder 14"/>
          <p:cNvSpPr txBox="1">
            <a:spLocks/>
          </p:cNvSpPr>
          <p:nvPr/>
        </p:nvSpPr>
        <p:spPr bwMode="auto">
          <a:xfrm>
            <a:off x="4724400" y="1333130"/>
            <a:ext cx="3810000"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charset="0"/>
                <a:ea typeface="ＭＳ Ｐゴシック" charset="-128"/>
              </a:defRPr>
            </a:lvl1pPr>
            <a:lvl2pPr marL="400050" eaLnBrk="0" hangingPunct="0">
              <a:defRPr sz="2400">
                <a:solidFill>
                  <a:schemeClr val="tx1"/>
                </a:solidFill>
                <a:latin typeface="Times New Roman" charset="0"/>
                <a:ea typeface="ＭＳ Ｐゴシック" charset="-128"/>
              </a:defRPr>
            </a:lvl2pPr>
            <a:lvl3pPr marL="1143000" indent="-228600" eaLnBrk="0" hangingPunct="0">
              <a:defRPr sz="2400">
                <a:solidFill>
                  <a:schemeClr val="tx1"/>
                </a:solidFill>
                <a:latin typeface="Times New Roman" charset="0"/>
                <a:ea typeface="ＭＳ Ｐゴシック" charset="-128"/>
              </a:defRPr>
            </a:lvl3pPr>
            <a:lvl4pPr marL="1600200" indent="-228600" eaLnBrk="0" hangingPunct="0">
              <a:defRPr sz="2400">
                <a:solidFill>
                  <a:schemeClr val="tx1"/>
                </a:solidFill>
                <a:latin typeface="Times New Roman" charset="0"/>
                <a:ea typeface="ＭＳ Ｐゴシック" charset="-128"/>
              </a:defRPr>
            </a:lvl4pPr>
            <a:lvl5pPr marL="2057400" indent="-228600" eaLnBrk="0" hangingPunct="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spcBef>
                <a:spcPct val="20000"/>
              </a:spcBef>
              <a:buSzPct val="90000"/>
              <a:buFont typeface="Arial" charset="0"/>
              <a:buChar char="•"/>
            </a:pPr>
            <a:r>
              <a:rPr lang="en-US" altLang="en-US" sz="2500" dirty="0">
                <a:solidFill>
                  <a:srgbClr val="000000"/>
                </a:solidFill>
                <a:latin typeface="Calibri" charset="0"/>
              </a:rPr>
              <a:t>Examine job posting; include relevant KEYWORDS</a:t>
            </a:r>
          </a:p>
          <a:p>
            <a:pPr>
              <a:spcBef>
                <a:spcPct val="20000"/>
              </a:spcBef>
              <a:buSzPct val="90000"/>
              <a:buFont typeface="Arial" charset="0"/>
              <a:buChar char="•"/>
            </a:pPr>
            <a:r>
              <a:rPr lang="en-US" altLang="en-US" sz="2500" dirty="0">
                <a:solidFill>
                  <a:srgbClr val="000000"/>
                </a:solidFill>
                <a:latin typeface="Calibri" charset="0"/>
              </a:rPr>
              <a:t>Use bulleted sentence fragments</a:t>
            </a:r>
          </a:p>
          <a:p>
            <a:pPr lvl="1">
              <a:spcBef>
                <a:spcPct val="20000"/>
              </a:spcBef>
              <a:buSzPct val="90000"/>
            </a:pPr>
            <a:r>
              <a:rPr lang="en-US" altLang="en-US" sz="2200" dirty="0" smtClean="0">
                <a:solidFill>
                  <a:srgbClr val="000000"/>
                </a:solidFill>
                <a:latin typeface="Calibri" charset="0"/>
              </a:rPr>
              <a:t>- Avoid </a:t>
            </a:r>
            <a:r>
              <a:rPr lang="en-US" altLang="en-US" sz="2200" dirty="0">
                <a:solidFill>
                  <a:srgbClr val="000000"/>
                </a:solidFill>
                <a:latin typeface="Calibri" charset="0"/>
              </a:rPr>
              <a:t>pronouns, articles, jargon</a:t>
            </a:r>
          </a:p>
          <a:p>
            <a:pPr>
              <a:spcBef>
                <a:spcPct val="20000"/>
              </a:spcBef>
              <a:buSzPct val="90000"/>
              <a:buFont typeface="Arial" charset="0"/>
              <a:buChar char="•"/>
            </a:pPr>
            <a:r>
              <a:rPr lang="en-US" altLang="en-US" sz="2500" dirty="0">
                <a:solidFill>
                  <a:srgbClr val="FF0000"/>
                </a:solidFill>
                <a:latin typeface="Calibri" charset="0"/>
              </a:rPr>
              <a:t>PROOF, PROOF, PROOF</a:t>
            </a:r>
          </a:p>
          <a:p>
            <a:pPr>
              <a:spcBef>
                <a:spcPct val="20000"/>
              </a:spcBef>
              <a:buSzPct val="90000"/>
              <a:buFont typeface="Arial" charset="0"/>
              <a:buChar char="•"/>
            </a:pPr>
            <a:r>
              <a:rPr lang="en-US" altLang="en-US" sz="2500" dirty="0">
                <a:solidFill>
                  <a:srgbClr val="000000"/>
                </a:solidFill>
                <a:latin typeface="Calibri" charset="0"/>
              </a:rPr>
              <a:t>Ask colleagues/faculty to PROOF</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0"/>
            <a:ext cx="8229600"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r>
              <a:rPr lang="en-US"/>
              <a:t>Common Mistakes</a:t>
            </a:r>
          </a:p>
        </p:txBody>
      </p:sp>
      <p:sp>
        <p:nvSpPr>
          <p:cNvPr id="5" name="Rectangle 3"/>
          <p:cNvSpPr txBox="1">
            <a:spLocks noChangeArrowheads="1"/>
          </p:cNvSpPr>
          <p:nvPr/>
        </p:nvSpPr>
        <p:spPr bwMode="auto">
          <a:xfrm>
            <a:off x="457200" y="1143000"/>
            <a:ext cx="8229600" cy="449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marL="342900" indent="-342900" algn="l" rtl="0" eaLnBrk="0" fontAlgn="base" hangingPunct="0">
              <a:spcBef>
                <a:spcPct val="20000"/>
              </a:spcBef>
              <a:spcAft>
                <a:spcPct val="0"/>
              </a:spcAft>
              <a:buChar char="•"/>
              <a:defRPr sz="2400">
                <a:solidFill>
                  <a:srgbClr val="000000"/>
                </a:solidFill>
                <a:latin typeface="+mn-lt"/>
                <a:ea typeface="+mn-ea"/>
                <a:cs typeface="ＭＳ Ｐゴシック" charset="0"/>
              </a:defRPr>
            </a:lvl1pPr>
            <a:lvl2pPr marL="742950" indent="-285750" algn="l" rtl="0" eaLnBrk="0" fontAlgn="base" hangingPunct="0">
              <a:spcBef>
                <a:spcPct val="20000"/>
              </a:spcBef>
              <a:spcAft>
                <a:spcPct val="0"/>
              </a:spcAft>
              <a:buChar char="–"/>
              <a:defRPr sz="2000">
                <a:solidFill>
                  <a:srgbClr val="000000"/>
                </a:solidFill>
                <a:latin typeface="+mn-lt"/>
                <a:ea typeface="+mn-ea"/>
              </a:defRPr>
            </a:lvl2pPr>
            <a:lvl3pPr marL="1143000" indent="-228600" algn="l" rtl="0" eaLnBrk="0" fontAlgn="base" hangingPunct="0">
              <a:spcBef>
                <a:spcPct val="20000"/>
              </a:spcBef>
              <a:spcAft>
                <a:spcPct val="0"/>
              </a:spcAft>
              <a:buChar char="•"/>
              <a:defRPr>
                <a:solidFill>
                  <a:srgbClr val="000000"/>
                </a:solidFill>
                <a:latin typeface="+mn-lt"/>
                <a:ea typeface="+mn-ea"/>
              </a:defRPr>
            </a:lvl3pPr>
            <a:lvl4pPr marL="1600200" indent="-228600" algn="l" rtl="0" eaLnBrk="0" fontAlgn="base" hangingPunct="0">
              <a:spcBef>
                <a:spcPct val="20000"/>
              </a:spcBef>
              <a:spcAft>
                <a:spcPct val="0"/>
              </a:spcAft>
              <a:buChar char="–"/>
              <a:defRPr sz="1600">
                <a:solidFill>
                  <a:srgbClr val="000000"/>
                </a:solidFill>
                <a:latin typeface="+mn-lt"/>
                <a:ea typeface="+mn-ea"/>
              </a:defRPr>
            </a:lvl4pPr>
            <a:lvl5pPr marL="2057400" indent="-228600" algn="l" rtl="0" eaLnBrk="0" fontAlgn="base" hangingPunct="0">
              <a:spcBef>
                <a:spcPct val="20000"/>
              </a:spcBef>
              <a:spcAft>
                <a:spcPct val="0"/>
              </a:spcAft>
              <a:buChar char="»"/>
              <a:defRPr sz="1400">
                <a:solidFill>
                  <a:srgbClr val="000000"/>
                </a:solidFill>
                <a:latin typeface="+mn-lt"/>
                <a:ea typeface="+mn-ea"/>
              </a:defRPr>
            </a:lvl5pPr>
            <a:lvl6pPr marL="2514600" indent="-228600" algn="l" rtl="0" fontAlgn="base">
              <a:spcBef>
                <a:spcPct val="20000"/>
              </a:spcBef>
              <a:spcAft>
                <a:spcPct val="0"/>
              </a:spcAft>
              <a:buChar char="»"/>
              <a:defRPr sz="1400">
                <a:solidFill>
                  <a:srgbClr val="000000"/>
                </a:solidFill>
                <a:latin typeface="+mn-lt"/>
                <a:ea typeface="+mn-ea"/>
              </a:defRPr>
            </a:lvl6pPr>
            <a:lvl7pPr marL="2971800" indent="-228600" algn="l" rtl="0" fontAlgn="base">
              <a:spcBef>
                <a:spcPct val="20000"/>
              </a:spcBef>
              <a:spcAft>
                <a:spcPct val="0"/>
              </a:spcAft>
              <a:buChar char="»"/>
              <a:defRPr sz="1400">
                <a:solidFill>
                  <a:srgbClr val="000000"/>
                </a:solidFill>
                <a:latin typeface="+mn-lt"/>
                <a:ea typeface="+mn-ea"/>
              </a:defRPr>
            </a:lvl7pPr>
            <a:lvl8pPr marL="3429000" indent="-228600" algn="l" rtl="0" fontAlgn="base">
              <a:spcBef>
                <a:spcPct val="20000"/>
              </a:spcBef>
              <a:spcAft>
                <a:spcPct val="0"/>
              </a:spcAft>
              <a:buChar char="»"/>
              <a:defRPr sz="1400">
                <a:solidFill>
                  <a:srgbClr val="000000"/>
                </a:solidFill>
                <a:latin typeface="+mn-lt"/>
                <a:ea typeface="+mn-ea"/>
              </a:defRPr>
            </a:lvl8pPr>
            <a:lvl9pPr marL="3886200" indent="-228600" algn="l" rtl="0" fontAlgn="base">
              <a:spcBef>
                <a:spcPct val="20000"/>
              </a:spcBef>
              <a:spcAft>
                <a:spcPct val="0"/>
              </a:spcAft>
              <a:buChar char="»"/>
              <a:defRPr sz="1400">
                <a:solidFill>
                  <a:srgbClr val="000000"/>
                </a:solidFill>
                <a:latin typeface="+mn-lt"/>
                <a:ea typeface="+mn-ea"/>
              </a:defRPr>
            </a:lvl9pPr>
          </a:lstStyle>
          <a:p>
            <a:pPr>
              <a:defRPr/>
            </a:pPr>
            <a:r>
              <a:rPr lang="en-US" dirty="0" smtClean="0"/>
              <a:t>Missing academic title.</a:t>
            </a:r>
          </a:p>
          <a:p>
            <a:pPr marL="0" indent="0">
              <a:buFontTx/>
              <a:buNone/>
              <a:defRPr/>
            </a:pPr>
            <a:endParaRPr lang="en-US" dirty="0" smtClean="0"/>
          </a:p>
          <a:p>
            <a:pPr>
              <a:defRPr/>
            </a:pPr>
            <a:r>
              <a:rPr lang="en-US" dirty="0" smtClean="0"/>
              <a:t>Listing proposed title, rather than current title; confuses external references, irks internal reviewers!</a:t>
            </a:r>
          </a:p>
          <a:p>
            <a:pPr>
              <a:defRPr/>
            </a:pPr>
            <a:endParaRPr lang="en-US" dirty="0" smtClean="0"/>
          </a:p>
          <a:p>
            <a:pPr>
              <a:defRPr/>
            </a:pPr>
            <a:r>
              <a:rPr lang="en-US" dirty="0" smtClean="0"/>
              <a:t>Failure to update title after accepting a new position or role.</a:t>
            </a:r>
          </a:p>
          <a:p>
            <a:pPr>
              <a:defRPr/>
            </a:pPr>
            <a:endParaRPr lang="en-US" dirty="0" smtClean="0"/>
          </a:p>
          <a:p>
            <a:pPr>
              <a:defRPr/>
            </a:pPr>
            <a:r>
              <a:rPr lang="en-US" dirty="0" smtClean="0"/>
              <a:t>Typos.</a:t>
            </a:r>
          </a:p>
          <a:p>
            <a:pPr marL="0" indent="0">
              <a:buFontTx/>
              <a:buNone/>
              <a:defRPr/>
            </a:pPr>
            <a:endParaRPr lang="en-US" dirty="0" smtClean="0"/>
          </a:p>
          <a:p>
            <a:pPr>
              <a:defRPr/>
            </a:pPr>
            <a:r>
              <a:rPr lang="en-US" dirty="0" smtClean="0"/>
              <a:t>Sloppy, inconsistent formatting.</a:t>
            </a:r>
          </a:p>
          <a:p>
            <a:pPr>
              <a:buFontTx/>
              <a:buNone/>
              <a:defRPr/>
            </a:pPr>
            <a:endParaRPr lang="en-US" dirty="0"/>
          </a:p>
        </p:txBody>
      </p:sp>
      <p:pic>
        <p:nvPicPr>
          <p:cNvPr id="51203"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4114800"/>
            <a:ext cx="2413000" cy="2335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0"/>
            <a:ext cx="8229600"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r>
              <a:rPr lang="en-US"/>
              <a:t>Common Mistakes</a:t>
            </a:r>
          </a:p>
        </p:txBody>
      </p:sp>
      <p:sp>
        <p:nvSpPr>
          <p:cNvPr id="5" name="Rectangle 3"/>
          <p:cNvSpPr txBox="1">
            <a:spLocks noChangeArrowheads="1"/>
          </p:cNvSpPr>
          <p:nvPr/>
        </p:nvSpPr>
        <p:spPr bwMode="auto">
          <a:xfrm>
            <a:off x="381000" y="1143000"/>
            <a:ext cx="8763000" cy="449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marL="342900" indent="-342900" eaLnBrk="0" hangingPunct="0">
              <a:defRPr sz="2400">
                <a:solidFill>
                  <a:schemeClr val="tx1"/>
                </a:solidFill>
                <a:latin typeface="Times New Roman" charset="0"/>
                <a:ea typeface="ＭＳ Ｐゴシック" charset="-128"/>
              </a:defRPr>
            </a:lvl1pPr>
            <a:lvl2pPr marL="742950" indent="-285750" eaLnBrk="0" hangingPunct="0">
              <a:defRPr sz="2400">
                <a:solidFill>
                  <a:schemeClr val="tx1"/>
                </a:solidFill>
                <a:latin typeface="Times New Roman" charset="0"/>
                <a:ea typeface="ＭＳ Ｐゴシック" charset="-128"/>
              </a:defRPr>
            </a:lvl2pPr>
            <a:lvl3pPr marL="1143000" indent="-228600" eaLnBrk="0" hangingPunct="0">
              <a:defRPr sz="2400">
                <a:solidFill>
                  <a:schemeClr val="tx1"/>
                </a:solidFill>
                <a:latin typeface="Times New Roman" charset="0"/>
                <a:ea typeface="ＭＳ Ｐゴシック" charset="-128"/>
              </a:defRPr>
            </a:lvl3pPr>
            <a:lvl4pPr marL="1600200" indent="-228600" eaLnBrk="0" hangingPunct="0">
              <a:defRPr sz="2400">
                <a:solidFill>
                  <a:schemeClr val="tx1"/>
                </a:solidFill>
                <a:latin typeface="Times New Roman" charset="0"/>
                <a:ea typeface="ＭＳ Ｐゴシック" charset="-128"/>
              </a:defRPr>
            </a:lvl4pPr>
            <a:lvl5pPr marL="2057400" indent="-228600" eaLnBrk="0" hangingPunct="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spcBef>
                <a:spcPct val="20000"/>
              </a:spcBef>
              <a:buFontTx/>
              <a:buChar char="•"/>
            </a:pPr>
            <a:r>
              <a:rPr lang="en-US" altLang="en-US" dirty="0">
                <a:solidFill>
                  <a:srgbClr val="000000"/>
                </a:solidFill>
                <a:latin typeface="Arial" charset="0"/>
              </a:rPr>
              <a:t>Failure to list all grants. Include </a:t>
            </a:r>
            <a:r>
              <a:rPr lang="en-US" altLang="en-US" b="1" dirty="0">
                <a:solidFill>
                  <a:srgbClr val="000000"/>
                </a:solidFill>
                <a:latin typeface="Arial" charset="0"/>
              </a:rPr>
              <a:t>pending</a:t>
            </a:r>
            <a:r>
              <a:rPr lang="en-US" altLang="en-US" dirty="0">
                <a:solidFill>
                  <a:srgbClr val="000000"/>
                </a:solidFill>
                <a:latin typeface="Arial" charset="0"/>
              </a:rPr>
              <a:t> </a:t>
            </a:r>
            <a:r>
              <a:rPr lang="en-US" altLang="en-US" dirty="0" smtClean="0">
                <a:solidFill>
                  <a:srgbClr val="000000"/>
                </a:solidFill>
                <a:latin typeface="Arial" charset="0"/>
              </a:rPr>
              <a:t>and </a:t>
            </a:r>
            <a:r>
              <a:rPr lang="en-US" altLang="en-US" b="1" dirty="0">
                <a:solidFill>
                  <a:srgbClr val="000000"/>
                </a:solidFill>
                <a:latin typeface="Arial" charset="0"/>
              </a:rPr>
              <a:t>not funded</a:t>
            </a:r>
            <a:r>
              <a:rPr lang="en-US" altLang="en-US" dirty="0">
                <a:solidFill>
                  <a:srgbClr val="000000"/>
                </a:solidFill>
                <a:latin typeface="Arial" charset="0"/>
              </a:rPr>
              <a:t>. If you applied, </a:t>
            </a:r>
            <a:r>
              <a:rPr lang="en-US" altLang="en-US" dirty="0" smtClean="0">
                <a:solidFill>
                  <a:srgbClr val="000000"/>
                </a:solidFill>
                <a:latin typeface="Arial" charset="0"/>
              </a:rPr>
              <a:t>but</a:t>
            </a:r>
            <a:r>
              <a:rPr lang="en-US" altLang="en-US" dirty="0">
                <a:solidFill>
                  <a:srgbClr val="000000"/>
                </a:solidFill>
                <a:latin typeface="Arial" charset="0"/>
              </a:rPr>
              <a:t> </a:t>
            </a:r>
            <a:r>
              <a:rPr lang="en-US" altLang="en-US" dirty="0" smtClean="0">
                <a:solidFill>
                  <a:srgbClr val="000000"/>
                </a:solidFill>
                <a:latin typeface="Arial" charset="0"/>
              </a:rPr>
              <a:t>the grant did not </a:t>
            </a:r>
            <a:r>
              <a:rPr lang="en-US" altLang="ja-JP" dirty="0" smtClean="0">
                <a:solidFill>
                  <a:srgbClr val="000000"/>
                </a:solidFill>
                <a:latin typeface="Arial" charset="0"/>
              </a:rPr>
              <a:t> </a:t>
            </a:r>
            <a:r>
              <a:rPr lang="en-US" altLang="ja-JP" dirty="0">
                <a:solidFill>
                  <a:srgbClr val="000000"/>
                </a:solidFill>
                <a:latin typeface="Arial" charset="0"/>
              </a:rPr>
              <a:t>get funded </a:t>
            </a:r>
            <a:r>
              <a:rPr lang="en-US" altLang="ja-JP" dirty="0" smtClean="0">
                <a:solidFill>
                  <a:srgbClr val="000000"/>
                </a:solidFill>
                <a:latin typeface="Arial" charset="0"/>
              </a:rPr>
              <a:t>and you don’t </a:t>
            </a:r>
            <a:r>
              <a:rPr lang="en-US" altLang="ja-JP" dirty="0">
                <a:solidFill>
                  <a:srgbClr val="000000"/>
                </a:solidFill>
                <a:latin typeface="Arial" charset="0"/>
              </a:rPr>
              <a:t>list  </a:t>
            </a:r>
            <a:r>
              <a:rPr lang="en-US" altLang="ja-JP" dirty="0" smtClean="0">
                <a:solidFill>
                  <a:srgbClr val="000000"/>
                </a:solidFill>
                <a:latin typeface="Arial" charset="0"/>
              </a:rPr>
              <a:t>that outcome, </a:t>
            </a:r>
            <a:r>
              <a:rPr lang="en-US" altLang="ja-JP" dirty="0">
                <a:solidFill>
                  <a:srgbClr val="000000"/>
                </a:solidFill>
                <a:latin typeface="Arial" charset="0"/>
              </a:rPr>
              <a:t>it looks the same as not trying</a:t>
            </a:r>
            <a:r>
              <a:rPr lang="en-US" altLang="ja-JP" dirty="0" smtClean="0">
                <a:solidFill>
                  <a:srgbClr val="000000"/>
                </a:solidFill>
                <a:latin typeface="Arial" charset="0"/>
              </a:rPr>
              <a:t>.</a:t>
            </a:r>
          </a:p>
          <a:p>
            <a:pPr>
              <a:spcBef>
                <a:spcPct val="20000"/>
              </a:spcBef>
              <a:buFontTx/>
              <a:buChar char="•"/>
            </a:pPr>
            <a:endParaRPr lang="en-US" altLang="ja-JP" dirty="0">
              <a:solidFill>
                <a:srgbClr val="000000"/>
              </a:solidFill>
              <a:latin typeface="Arial" charset="0"/>
            </a:endParaRPr>
          </a:p>
          <a:p>
            <a:pPr>
              <a:spcBef>
                <a:spcPct val="20000"/>
              </a:spcBef>
              <a:buFontTx/>
              <a:buChar char="•"/>
            </a:pPr>
            <a:r>
              <a:rPr lang="en-US" altLang="en-US" dirty="0">
                <a:solidFill>
                  <a:srgbClr val="000000"/>
                </a:solidFill>
                <a:latin typeface="Arial" charset="0"/>
              </a:rPr>
              <a:t>Poor </a:t>
            </a:r>
            <a:r>
              <a:rPr lang="en-US" altLang="en-US" dirty="0" smtClean="0">
                <a:solidFill>
                  <a:srgbClr val="000000"/>
                </a:solidFill>
                <a:latin typeface="Arial" charset="0"/>
              </a:rPr>
              <a:t>organization</a:t>
            </a:r>
          </a:p>
          <a:p>
            <a:pPr>
              <a:spcBef>
                <a:spcPct val="20000"/>
              </a:spcBef>
              <a:buFontTx/>
              <a:buChar char="•"/>
            </a:pPr>
            <a:endParaRPr lang="en-US" altLang="en-US" dirty="0">
              <a:solidFill>
                <a:srgbClr val="000000"/>
              </a:solidFill>
              <a:latin typeface="Arial" charset="0"/>
            </a:endParaRPr>
          </a:p>
          <a:p>
            <a:pPr>
              <a:spcBef>
                <a:spcPct val="20000"/>
              </a:spcBef>
              <a:buFontTx/>
              <a:buChar char="•"/>
            </a:pPr>
            <a:r>
              <a:rPr lang="en-US" altLang="en-US" sz="2800" b="1" dirty="0">
                <a:solidFill>
                  <a:srgbClr val="000000"/>
                </a:solidFill>
                <a:latin typeface="Arial" charset="0"/>
              </a:rPr>
              <a:t>Misrepresenting non-peer-reviewed publications as though they are </a:t>
            </a:r>
            <a:r>
              <a:rPr lang="en-US" altLang="en-US" sz="2800" b="1" dirty="0" smtClean="0">
                <a:solidFill>
                  <a:srgbClr val="000000"/>
                </a:solidFill>
                <a:latin typeface="Arial" charset="0"/>
              </a:rPr>
              <a:t>peer-reviewed</a:t>
            </a:r>
            <a:endParaRPr lang="en-US" altLang="en-US" sz="2800" b="1" dirty="0">
              <a:solidFill>
                <a:srgbClr val="000000"/>
              </a:solidFill>
              <a:latin typeface="Arial" charset="0"/>
            </a:endParaRPr>
          </a:p>
        </p:txBody>
      </p:sp>
      <p:pic>
        <p:nvPicPr>
          <p:cNvPr id="5529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667788"/>
            <a:ext cx="2925431" cy="19420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533400"/>
            <a:ext cx="7772400"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r>
              <a:rPr lang="en-US" dirty="0" smtClean="0"/>
              <a:t>When to work on your C V</a:t>
            </a:r>
            <a:endParaRPr lang="en-US" dirty="0"/>
          </a:p>
        </p:txBody>
      </p:sp>
      <p:sp>
        <p:nvSpPr>
          <p:cNvPr id="8" name="Content Placeholder 7"/>
          <p:cNvSpPr>
            <a:spLocks noGrp="1"/>
          </p:cNvSpPr>
          <p:nvPr>
            <p:ph idx="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r>
              <a:rPr lang="en-US" dirty="0" smtClean="0"/>
              <a:t>EVERY time something happens:</a:t>
            </a:r>
          </a:p>
          <a:p>
            <a:pPr>
              <a:defRPr/>
            </a:pPr>
            <a:endParaRPr lang="en-US" dirty="0" smtClean="0"/>
          </a:p>
          <a:p>
            <a:pPr lvl="1">
              <a:defRPr/>
            </a:pPr>
            <a:r>
              <a:rPr lang="en-US" sz="4000" b="1" dirty="0" smtClean="0"/>
              <a:t> Stop</a:t>
            </a:r>
          </a:p>
          <a:p>
            <a:pPr lvl="1">
              <a:defRPr/>
            </a:pPr>
            <a:r>
              <a:rPr lang="en-US" sz="4000" b="1" dirty="0" smtClean="0"/>
              <a:t> grab it</a:t>
            </a:r>
            <a:endParaRPr lang="en-US" sz="4000" b="1" dirty="0"/>
          </a:p>
          <a:p>
            <a:pPr lvl="1">
              <a:defRPr/>
            </a:pPr>
            <a:r>
              <a:rPr lang="en-US" sz="4000" b="1" dirty="0" smtClean="0"/>
              <a:t> record it</a:t>
            </a:r>
            <a:endParaRPr lang="en-US" sz="4000" b="1" dirty="0"/>
          </a:p>
          <a:p>
            <a:pPr lvl="1">
              <a:defRPr/>
            </a:pPr>
            <a:r>
              <a:rPr lang="en-US" sz="4000" b="1" dirty="0" smtClean="0"/>
              <a:t> file it.</a:t>
            </a:r>
            <a:endParaRPr lang="en-US" sz="4000" b="1" dirty="0"/>
          </a:p>
        </p:txBody>
      </p:sp>
      <p:pic>
        <p:nvPicPr>
          <p:cNvPr id="56323"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3124200"/>
            <a:ext cx="4368800" cy="327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ormAutofit fontScale="90000"/>
          </a:bodyPr>
          <a:lstStyle/>
          <a:p>
            <a:pPr>
              <a:defRPr/>
            </a:pPr>
            <a:r>
              <a:rPr lang="en-US" sz="9600" dirty="0" smtClean="0"/>
              <a:t>Questions?</a:t>
            </a:r>
            <a:endParaRPr lang="en-US" sz="9600" dirty="0"/>
          </a:p>
        </p:txBody>
      </p:sp>
      <p:sp>
        <p:nvSpPr>
          <p:cNvPr id="3" name="Content Placeholder 2"/>
          <p:cNvSpPr>
            <a:spLocks noGrp="1"/>
          </p:cNvSpPr>
          <p:nvPr>
            <p:ph idx="1"/>
          </p:nvPr>
        </p:nvSpPr>
        <p:spPr>
          <a:xfrm>
            <a:off x="762000" y="6019800"/>
            <a:ext cx="7772400" cy="6096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ormAutofit fontScale="62500" lnSpcReduction="20000"/>
          </a:bodyPr>
          <a:lstStyle/>
          <a:p>
            <a:pPr>
              <a:defRPr/>
            </a:pPr>
            <a:r>
              <a:rPr lang="en-US" dirty="0" smtClean="0"/>
              <a:t>Schedule a one-on-one consultation and take your CV to a new level</a:t>
            </a:r>
            <a:endParaRPr lang="en-US" dirty="0"/>
          </a:p>
        </p:txBody>
      </p:sp>
      <p:pic>
        <p:nvPicPr>
          <p:cNvPr id="62467" name="Picture 6" descr="stock-photo-curriculum-vitae-cv-concept-in-word-tag-cloud-on-white-background-103847867.jpg"/>
          <p:cNvPicPr>
            <a:picLocks noChangeAspect="1"/>
          </p:cNvPicPr>
          <p:nvPr/>
        </p:nvPicPr>
        <p:blipFill>
          <a:blip r:embed="rId2">
            <a:extLst>
              <a:ext uri="{28A0092B-C50C-407E-A947-70E740481C1C}">
                <a14:useLocalDpi xmlns:a14="http://schemas.microsoft.com/office/drawing/2010/main" val="0"/>
              </a:ext>
            </a:extLst>
          </a:blip>
          <a:srcRect b="6506"/>
          <a:stretch>
            <a:fillRect/>
          </a:stretch>
        </p:blipFill>
        <p:spPr bwMode="auto">
          <a:xfrm>
            <a:off x="1905000" y="1309688"/>
            <a:ext cx="4800600" cy="464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28600"/>
            <a:ext cx="8229600"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r>
              <a:rPr lang="en-US"/>
              <a:t>Tips</a:t>
            </a:r>
          </a:p>
        </p:txBody>
      </p:sp>
      <p:sp>
        <p:nvSpPr>
          <p:cNvPr id="5" name="Rectangle 3"/>
          <p:cNvSpPr txBox="1">
            <a:spLocks noChangeArrowheads="1"/>
          </p:cNvSpPr>
          <p:nvPr/>
        </p:nvSpPr>
        <p:spPr bwMode="auto">
          <a:xfrm>
            <a:off x="533400" y="1447800"/>
            <a:ext cx="8229600" cy="449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marL="342900" indent="-342900" eaLnBrk="0" hangingPunct="0">
              <a:defRPr sz="2400">
                <a:solidFill>
                  <a:schemeClr val="tx1"/>
                </a:solidFill>
                <a:latin typeface="Times New Roman" charset="0"/>
                <a:ea typeface="ＭＳ Ｐゴシック" charset="-128"/>
              </a:defRPr>
            </a:lvl1pPr>
            <a:lvl2pPr marL="742950" indent="-285750" eaLnBrk="0" hangingPunct="0">
              <a:defRPr sz="2400">
                <a:solidFill>
                  <a:schemeClr val="tx1"/>
                </a:solidFill>
                <a:latin typeface="Times New Roman" charset="0"/>
                <a:ea typeface="ＭＳ Ｐゴシック" charset="-128"/>
              </a:defRPr>
            </a:lvl2pPr>
            <a:lvl3pPr marL="1143000" indent="-228600" eaLnBrk="0" hangingPunct="0">
              <a:defRPr sz="2400">
                <a:solidFill>
                  <a:schemeClr val="tx1"/>
                </a:solidFill>
                <a:latin typeface="Times New Roman" charset="0"/>
                <a:ea typeface="ＭＳ Ｐゴシック" charset="-128"/>
              </a:defRPr>
            </a:lvl3pPr>
            <a:lvl4pPr marL="1600200" indent="-228600" eaLnBrk="0" hangingPunct="0">
              <a:defRPr sz="2400">
                <a:solidFill>
                  <a:schemeClr val="tx1"/>
                </a:solidFill>
                <a:latin typeface="Times New Roman" charset="0"/>
                <a:ea typeface="ＭＳ Ｐゴシック" charset="-128"/>
              </a:defRPr>
            </a:lvl4pPr>
            <a:lvl5pPr marL="2057400" indent="-228600" eaLnBrk="0" hangingPunct="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lnSpc>
                <a:spcPct val="80000"/>
              </a:lnSpc>
              <a:spcBef>
                <a:spcPct val="20000"/>
              </a:spcBef>
              <a:buFontTx/>
              <a:buChar char="•"/>
            </a:pPr>
            <a:r>
              <a:rPr lang="en-US" altLang="en-US" dirty="0">
                <a:solidFill>
                  <a:srgbClr val="000000"/>
                </a:solidFill>
                <a:latin typeface="Arial" charset="0"/>
              </a:rPr>
              <a:t>Imagine your CV is one of </a:t>
            </a:r>
            <a:r>
              <a:rPr lang="en-US" altLang="en-US">
                <a:solidFill>
                  <a:srgbClr val="000000"/>
                </a:solidFill>
                <a:latin typeface="Arial" charset="0"/>
              </a:rPr>
              <a:t>8 </a:t>
            </a:r>
            <a:r>
              <a:rPr lang="en-US" altLang="en-US" smtClean="0">
                <a:solidFill>
                  <a:srgbClr val="000000"/>
                </a:solidFill>
                <a:latin typeface="Arial" charset="0"/>
              </a:rPr>
              <a:t>and </a:t>
            </a:r>
            <a:r>
              <a:rPr lang="en-US" altLang="en-US" dirty="0">
                <a:solidFill>
                  <a:srgbClr val="000000"/>
                </a:solidFill>
                <a:latin typeface="Arial" charset="0"/>
              </a:rPr>
              <a:t>external references must assess quickly. </a:t>
            </a:r>
          </a:p>
          <a:p>
            <a:pPr lvl="1">
              <a:lnSpc>
                <a:spcPct val="80000"/>
              </a:lnSpc>
              <a:spcBef>
                <a:spcPct val="20000"/>
              </a:spcBef>
              <a:buFontTx/>
              <a:buChar char="–"/>
            </a:pPr>
            <a:r>
              <a:rPr lang="en-US" altLang="en-US" sz="2000" dirty="0">
                <a:solidFill>
                  <a:srgbClr val="000000"/>
                </a:solidFill>
                <a:latin typeface="Arial" charset="0"/>
              </a:rPr>
              <a:t>What first impression does yours make? </a:t>
            </a:r>
          </a:p>
          <a:p>
            <a:pPr lvl="1">
              <a:lnSpc>
                <a:spcPct val="80000"/>
              </a:lnSpc>
              <a:spcBef>
                <a:spcPct val="20000"/>
              </a:spcBef>
              <a:buFontTx/>
              <a:buChar char="–"/>
            </a:pPr>
            <a:r>
              <a:rPr lang="en-US" altLang="en-US" sz="2000" dirty="0">
                <a:solidFill>
                  <a:srgbClr val="000000"/>
                </a:solidFill>
                <a:latin typeface="Arial" charset="0"/>
              </a:rPr>
              <a:t>Is it confusing, daunting?        If so, revise, reorganize. </a:t>
            </a:r>
          </a:p>
          <a:p>
            <a:pPr>
              <a:lnSpc>
                <a:spcPct val="80000"/>
              </a:lnSpc>
              <a:spcBef>
                <a:spcPct val="20000"/>
              </a:spcBef>
              <a:buFontTx/>
              <a:buChar char="•"/>
            </a:pPr>
            <a:endParaRPr lang="en-US" altLang="en-US" dirty="0">
              <a:solidFill>
                <a:srgbClr val="000000"/>
              </a:solidFill>
              <a:latin typeface="Arial" charset="0"/>
            </a:endParaRPr>
          </a:p>
          <a:p>
            <a:pPr>
              <a:lnSpc>
                <a:spcPct val="80000"/>
              </a:lnSpc>
              <a:spcBef>
                <a:spcPct val="20000"/>
              </a:spcBef>
              <a:buFontTx/>
              <a:buChar char="•"/>
            </a:pPr>
            <a:r>
              <a:rPr lang="en-US" altLang="en-US" dirty="0">
                <a:solidFill>
                  <a:srgbClr val="000000"/>
                </a:solidFill>
                <a:latin typeface="Arial" charset="0"/>
              </a:rPr>
              <a:t>Aim for clear, organized, readable</a:t>
            </a:r>
          </a:p>
          <a:p>
            <a:pPr>
              <a:lnSpc>
                <a:spcPct val="80000"/>
              </a:lnSpc>
              <a:spcBef>
                <a:spcPct val="20000"/>
              </a:spcBef>
              <a:buFontTx/>
              <a:buChar char="•"/>
            </a:pPr>
            <a:endParaRPr lang="en-US" altLang="en-US" dirty="0">
              <a:solidFill>
                <a:srgbClr val="000000"/>
              </a:solidFill>
              <a:latin typeface="Arial" charset="0"/>
            </a:endParaRPr>
          </a:p>
          <a:p>
            <a:pPr>
              <a:lnSpc>
                <a:spcPct val="80000"/>
              </a:lnSpc>
              <a:spcBef>
                <a:spcPct val="20000"/>
              </a:spcBef>
              <a:buFontTx/>
              <a:buChar char="•"/>
            </a:pPr>
            <a:r>
              <a:rPr lang="en-US" altLang="en-US" dirty="0">
                <a:solidFill>
                  <a:srgbClr val="000000"/>
                </a:solidFill>
                <a:latin typeface="Arial" charset="0"/>
              </a:rPr>
              <a:t>NOTE: </a:t>
            </a:r>
            <a:r>
              <a:rPr lang="en-US" altLang="en-US" i="1" dirty="0">
                <a:solidFill>
                  <a:srgbClr val="000000"/>
                </a:solidFill>
                <a:latin typeface="Arial" charset="0"/>
              </a:rPr>
              <a:t>Internal </a:t>
            </a:r>
            <a:r>
              <a:rPr lang="en-US" altLang="en-US" dirty="0">
                <a:solidFill>
                  <a:srgbClr val="000000"/>
                </a:solidFill>
                <a:latin typeface="Arial" charset="0"/>
              </a:rPr>
              <a:t>reviewers will see 4 – </a:t>
            </a:r>
            <a:r>
              <a:rPr lang="en-US" altLang="en-US" i="1" dirty="0">
                <a:solidFill>
                  <a:srgbClr val="000000"/>
                </a:solidFill>
                <a:latin typeface="Arial" charset="0"/>
              </a:rPr>
              <a:t>80 </a:t>
            </a:r>
            <a:r>
              <a:rPr lang="en-US" altLang="en-US" dirty="0" smtClean="0">
                <a:solidFill>
                  <a:srgbClr val="000000"/>
                </a:solidFill>
                <a:latin typeface="Arial" charset="0"/>
              </a:rPr>
              <a:t>applicants</a:t>
            </a:r>
            <a:endParaRPr lang="en-US" altLang="en-US" dirty="0">
              <a:solidFill>
                <a:srgbClr val="000000"/>
              </a:solidFill>
              <a:latin typeface="Arial" charset="0"/>
            </a:endParaRPr>
          </a:p>
          <a:p>
            <a:pPr>
              <a:lnSpc>
                <a:spcPct val="80000"/>
              </a:lnSpc>
              <a:spcBef>
                <a:spcPct val="20000"/>
              </a:spcBef>
              <a:buFontTx/>
              <a:buChar char="•"/>
            </a:pPr>
            <a:endParaRPr lang="en-US" altLang="en-US" dirty="0">
              <a:solidFill>
                <a:srgbClr val="000000"/>
              </a:solidFill>
              <a:latin typeface="Arial" charset="0"/>
            </a:endParaRPr>
          </a:p>
          <a:p>
            <a:pPr>
              <a:lnSpc>
                <a:spcPct val="80000"/>
              </a:lnSpc>
              <a:spcBef>
                <a:spcPct val="20000"/>
              </a:spcBef>
              <a:buFontTx/>
              <a:buChar char="•"/>
            </a:pPr>
            <a:r>
              <a:rPr lang="en-US" altLang="en-US" dirty="0">
                <a:solidFill>
                  <a:srgbClr val="000000"/>
                </a:solidFill>
                <a:latin typeface="Arial" charset="0"/>
              </a:rPr>
              <a:t>Use white space, bold face type, tabs, categorization to improve readability, organization</a:t>
            </a:r>
          </a:p>
          <a:p>
            <a:pPr>
              <a:lnSpc>
                <a:spcPct val="80000"/>
              </a:lnSpc>
              <a:spcBef>
                <a:spcPct val="20000"/>
              </a:spcBef>
            </a:pPr>
            <a:endParaRPr lang="en-US" altLang="en-US" dirty="0">
              <a:solidFill>
                <a:srgbClr val="000000"/>
              </a:solidFill>
              <a:latin typeface="Arial" charset="0"/>
            </a:endParaRPr>
          </a:p>
          <a:p>
            <a:pPr>
              <a:lnSpc>
                <a:spcPct val="80000"/>
              </a:lnSpc>
              <a:spcBef>
                <a:spcPct val="20000"/>
              </a:spcBef>
            </a:pPr>
            <a:endParaRPr lang="en-US" altLang="en-US" dirty="0">
              <a:solidFill>
                <a:srgbClr val="000000"/>
              </a:solidFill>
              <a:latin typeface="Arial" charset="0"/>
            </a:endParaRPr>
          </a:p>
          <a:p>
            <a:pPr>
              <a:lnSpc>
                <a:spcPct val="80000"/>
              </a:lnSpc>
              <a:spcBef>
                <a:spcPct val="20000"/>
              </a:spcBef>
            </a:pPr>
            <a:endParaRPr lang="en-US" altLang="en-US" dirty="0">
              <a:solidFill>
                <a:srgbClr val="000000"/>
              </a:solidFill>
              <a:latin typeface="Arial" charset="0"/>
            </a:endParaRPr>
          </a:p>
        </p:txBody>
      </p:sp>
      <p:pic>
        <p:nvPicPr>
          <p:cNvPr id="50179"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7600" y="5827713"/>
            <a:ext cx="1371600" cy="996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905000"/>
            <a:ext cx="6705600" cy="4401205"/>
          </a:xfrm>
          <a:prstGeom prst="rect">
            <a:avLst/>
          </a:prstGeom>
          <a:noFill/>
        </p:spPr>
        <p:txBody>
          <a:bodyPr wrap="square" rtlCol="0">
            <a:spAutoFit/>
          </a:bodyPr>
          <a:lstStyle/>
          <a:p>
            <a:pPr marL="457200" indent="-457200">
              <a:buFont typeface="Arial"/>
              <a:buChar char="•"/>
            </a:pPr>
            <a:r>
              <a:rPr lang="en-US" sz="2800" dirty="0" smtClean="0"/>
              <a:t>The condition of many of our faculty’s CV is hurting them.</a:t>
            </a:r>
          </a:p>
          <a:p>
            <a:pPr marL="457200" indent="-457200">
              <a:buFont typeface="Arial"/>
              <a:buChar char="•"/>
            </a:pPr>
            <a:endParaRPr lang="en-US" sz="2800" dirty="0" smtClean="0"/>
          </a:p>
          <a:p>
            <a:pPr marL="457200" indent="-457200">
              <a:buFont typeface="Arial"/>
              <a:buChar char="•"/>
            </a:pPr>
            <a:r>
              <a:rPr lang="en-US" sz="2800" dirty="0" err="1" smtClean="0"/>
              <a:t>Greensheets</a:t>
            </a:r>
            <a:r>
              <a:rPr lang="en-US" sz="2800" dirty="0" smtClean="0"/>
              <a:t> are burden and not designed for COM faculty.</a:t>
            </a:r>
          </a:p>
          <a:p>
            <a:pPr marL="457200" indent="-457200">
              <a:buFont typeface="Arial"/>
              <a:buChar char="•"/>
            </a:pPr>
            <a:endParaRPr lang="en-US" sz="2800" dirty="0" smtClean="0"/>
          </a:p>
          <a:p>
            <a:pPr marL="457200" indent="-457200">
              <a:buFont typeface="Arial"/>
              <a:buChar char="•"/>
            </a:pPr>
            <a:r>
              <a:rPr lang="en-US" sz="2800" dirty="0" smtClean="0"/>
              <a:t>Most </a:t>
            </a:r>
            <a:r>
              <a:rPr lang="en-US" sz="2800" dirty="0" err="1" smtClean="0"/>
              <a:t>Greensheets</a:t>
            </a:r>
            <a:r>
              <a:rPr lang="en-US" sz="2800" dirty="0" smtClean="0"/>
              <a:t> are not correctly filled without consequence.</a:t>
            </a:r>
          </a:p>
          <a:p>
            <a:pPr marL="457200" indent="-457200">
              <a:buFont typeface="Arial"/>
              <a:buChar char="•"/>
            </a:pPr>
            <a:endParaRPr lang="en-US" sz="2800" dirty="0" smtClean="0"/>
          </a:p>
          <a:p>
            <a:pPr marL="457200" indent="-457200">
              <a:buFont typeface="Arial"/>
              <a:buChar char="•"/>
            </a:pPr>
            <a:r>
              <a:rPr lang="en-US" sz="2800" dirty="0" smtClean="0"/>
              <a:t>The Provost </a:t>
            </a:r>
            <a:r>
              <a:rPr lang="en-US" sz="2800" dirty="0" err="1" smtClean="0"/>
              <a:t>doesn</a:t>
            </a:r>
            <a:r>
              <a:rPr lang="fr-FR" sz="2800" dirty="0" smtClean="0"/>
              <a:t>’</a:t>
            </a:r>
            <a:r>
              <a:rPr lang="en-US" sz="2800" dirty="0" smtClean="0"/>
              <a:t>t even look at them.</a:t>
            </a:r>
            <a:endParaRPr lang="en-US" sz="2800" dirty="0"/>
          </a:p>
        </p:txBody>
      </p:sp>
      <p:sp>
        <p:nvSpPr>
          <p:cNvPr id="3" name="TextBox 2"/>
          <p:cNvSpPr txBox="1"/>
          <p:nvPr/>
        </p:nvSpPr>
        <p:spPr>
          <a:xfrm>
            <a:off x="914400" y="914400"/>
            <a:ext cx="3107617" cy="769441"/>
          </a:xfrm>
          <a:prstGeom prst="rect">
            <a:avLst/>
          </a:prstGeom>
          <a:noFill/>
        </p:spPr>
        <p:txBody>
          <a:bodyPr wrap="none" rtlCol="0">
            <a:spAutoFit/>
          </a:bodyPr>
          <a:lstStyle/>
          <a:p>
            <a:r>
              <a:rPr lang="en-US" sz="4400" dirty="0" smtClean="0"/>
              <a:t>The Problem</a:t>
            </a:r>
            <a:endParaRPr lang="en-US" sz="4400" dirty="0"/>
          </a:p>
        </p:txBody>
      </p:sp>
    </p:spTree>
    <p:extLst>
      <p:ext uri="{BB962C8B-B14F-4D97-AF65-F5344CB8AC3E}">
        <p14:creationId xmlns:p14="http://schemas.microsoft.com/office/powerpoint/2010/main" val="2307886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idx="1"/>
          </p:nvPr>
        </p:nvSpPr>
        <p:spPr/>
        <p:txBody>
          <a:bodyPr/>
          <a:lstStyle/>
          <a:p>
            <a:r>
              <a:rPr lang="en-US" dirty="0" smtClean="0"/>
              <a:t>A standardized format CV would/could;</a:t>
            </a:r>
          </a:p>
          <a:p>
            <a:pPr lvl="1">
              <a:lnSpc>
                <a:spcPct val="150000"/>
              </a:lnSpc>
            </a:pPr>
            <a:r>
              <a:rPr lang="en-US" dirty="0" smtClean="0"/>
              <a:t>With a personal statement, replace </a:t>
            </a:r>
            <a:r>
              <a:rPr lang="en-US" dirty="0" err="1" smtClean="0"/>
              <a:t>Greensheets</a:t>
            </a:r>
            <a:endParaRPr lang="en-US" dirty="0" smtClean="0"/>
          </a:p>
          <a:p>
            <a:pPr lvl="1">
              <a:lnSpc>
                <a:spcPct val="150000"/>
              </a:lnSpc>
            </a:pPr>
            <a:r>
              <a:rPr lang="en-US" dirty="0" smtClean="0"/>
              <a:t>Decrease faculty workload</a:t>
            </a:r>
          </a:p>
          <a:p>
            <a:pPr lvl="1">
              <a:lnSpc>
                <a:spcPct val="150000"/>
              </a:lnSpc>
            </a:pPr>
            <a:r>
              <a:rPr lang="en-US" dirty="0" smtClean="0"/>
              <a:t>Redirect faculty efforts to better use</a:t>
            </a:r>
          </a:p>
          <a:p>
            <a:pPr lvl="1">
              <a:lnSpc>
                <a:spcPct val="150000"/>
              </a:lnSpc>
            </a:pPr>
            <a:r>
              <a:rPr lang="en-US" dirty="0" smtClean="0"/>
              <a:t>Present faculty accomplishments in a better light</a:t>
            </a:r>
          </a:p>
          <a:p>
            <a:pPr lvl="1"/>
            <a:endParaRPr lang="en-US" dirty="0"/>
          </a:p>
        </p:txBody>
      </p:sp>
    </p:spTree>
    <p:extLst>
      <p:ext uri="{BB962C8B-B14F-4D97-AF65-F5344CB8AC3E}">
        <p14:creationId xmlns:p14="http://schemas.microsoft.com/office/powerpoint/2010/main" val="9933826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Aims</a:t>
            </a:r>
            <a:endParaRPr lang="en-US" dirty="0"/>
          </a:p>
        </p:txBody>
      </p:sp>
      <p:sp>
        <p:nvSpPr>
          <p:cNvPr id="3" name="Content Placeholder 2"/>
          <p:cNvSpPr>
            <a:spLocks noGrp="1"/>
          </p:cNvSpPr>
          <p:nvPr>
            <p:ph idx="1"/>
          </p:nvPr>
        </p:nvSpPr>
        <p:spPr>
          <a:xfrm>
            <a:off x="685800" y="2355517"/>
            <a:ext cx="8229600" cy="1835483"/>
          </a:xfrm>
        </p:spPr>
        <p:txBody>
          <a:bodyPr/>
          <a:lstStyle/>
          <a:p>
            <a:pPr marL="514350" indent="-514350">
              <a:buAutoNum type="arabicParenR"/>
            </a:pPr>
            <a:r>
              <a:rPr lang="en-US" dirty="0" smtClean="0"/>
              <a:t>Develop a replacement for </a:t>
            </a:r>
            <a:r>
              <a:rPr lang="en-US" dirty="0" err="1" smtClean="0"/>
              <a:t>Greensheets</a:t>
            </a:r>
            <a:endParaRPr lang="en-US" dirty="0"/>
          </a:p>
          <a:p>
            <a:pPr marL="514350" indent="-514350">
              <a:buAutoNum type="arabicParenR"/>
            </a:pPr>
            <a:r>
              <a:rPr lang="en-US" dirty="0" smtClean="0"/>
              <a:t>Develop a robust standardized CV</a:t>
            </a:r>
          </a:p>
          <a:p>
            <a:pPr lvl="1"/>
            <a:endParaRPr lang="en-US" dirty="0"/>
          </a:p>
        </p:txBody>
      </p:sp>
    </p:spTree>
    <p:extLst>
      <p:ext uri="{BB962C8B-B14F-4D97-AF65-F5344CB8AC3E}">
        <p14:creationId xmlns:p14="http://schemas.microsoft.com/office/powerpoint/2010/main" val="2824757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Progress to Date</a:t>
            </a:r>
            <a:endParaRPr lang="en-US" dirty="0"/>
          </a:p>
        </p:txBody>
      </p:sp>
      <p:sp>
        <p:nvSpPr>
          <p:cNvPr id="3" name="Content Placeholder 2"/>
          <p:cNvSpPr>
            <a:spLocks noGrp="1"/>
          </p:cNvSpPr>
          <p:nvPr>
            <p:ph idx="1"/>
          </p:nvPr>
        </p:nvSpPr>
        <p:spPr>
          <a:xfrm>
            <a:off x="609600" y="990600"/>
            <a:ext cx="8229600" cy="1835483"/>
          </a:xfrm>
        </p:spPr>
        <p:txBody>
          <a:bodyPr>
            <a:noAutofit/>
          </a:bodyPr>
          <a:lstStyle/>
          <a:p>
            <a:pPr marL="514350" indent="-514350">
              <a:buAutoNum type="arabicParenR"/>
            </a:pPr>
            <a:r>
              <a:rPr lang="en-US" dirty="0" smtClean="0"/>
              <a:t>Proposal developed</a:t>
            </a:r>
          </a:p>
          <a:p>
            <a:pPr marL="514350" indent="-514350">
              <a:buAutoNum type="arabicParenR"/>
            </a:pPr>
            <a:r>
              <a:rPr lang="en-US" dirty="0" smtClean="0"/>
              <a:t>Broad discussion</a:t>
            </a:r>
          </a:p>
          <a:p>
            <a:pPr marL="514350" indent="-514350">
              <a:buAutoNum type="arabicParenR"/>
            </a:pPr>
            <a:r>
              <a:rPr lang="en-US" dirty="0" smtClean="0"/>
              <a:t>GFA survey</a:t>
            </a:r>
          </a:p>
          <a:p>
            <a:pPr marL="0" indent="0">
              <a:buNone/>
            </a:pPr>
            <a:r>
              <a:rPr lang="en-US" dirty="0" smtClean="0"/>
              <a:t>	</a:t>
            </a:r>
            <a:r>
              <a:rPr lang="en-US" sz="2800" dirty="0" smtClean="0"/>
              <a:t>23 </a:t>
            </a:r>
            <a:r>
              <a:rPr lang="en-US" sz="2800" dirty="0"/>
              <a:t>responses (Fantastic!)</a:t>
            </a:r>
          </a:p>
          <a:p>
            <a:pPr marL="0" indent="0">
              <a:buNone/>
            </a:pPr>
            <a:r>
              <a:rPr lang="en-US" sz="2800" dirty="0" smtClean="0"/>
              <a:t>	Format</a:t>
            </a:r>
            <a:r>
              <a:rPr lang="en-US" sz="2800" dirty="0"/>
              <a:t>: Their own-</a:t>
            </a:r>
            <a:r>
              <a:rPr lang="en-US" sz="2800" dirty="0" smtClean="0"/>
              <a:t>19, AAMC</a:t>
            </a:r>
            <a:r>
              <a:rPr lang="en-US" sz="2800" dirty="0"/>
              <a:t>- </a:t>
            </a:r>
            <a:r>
              <a:rPr lang="en-US" sz="2800" dirty="0" smtClean="0"/>
              <a:t>2,No </a:t>
            </a:r>
            <a:r>
              <a:rPr lang="en-US" sz="2800" dirty="0" err="1"/>
              <a:t>std</a:t>
            </a:r>
            <a:r>
              <a:rPr lang="en-US" sz="2800" dirty="0"/>
              <a:t> format-</a:t>
            </a:r>
            <a:r>
              <a:rPr lang="en-US" sz="2800" dirty="0" smtClean="0"/>
              <a:t>2</a:t>
            </a:r>
          </a:p>
          <a:p>
            <a:pPr marL="0" indent="0">
              <a:buNone/>
            </a:pPr>
            <a:r>
              <a:rPr lang="en-US" sz="2800" dirty="0" smtClean="0"/>
              <a:t>4) Subcommittee of the COM FSC reviewed and recommended UCSF</a:t>
            </a:r>
          </a:p>
          <a:p>
            <a:pPr marL="0" indent="0">
              <a:buNone/>
            </a:pPr>
            <a:r>
              <a:rPr lang="en-US" sz="2800" dirty="0" smtClean="0"/>
              <a:t>5) Developed a Draft CV Format</a:t>
            </a:r>
          </a:p>
          <a:p>
            <a:pPr marL="0" indent="0">
              <a:buNone/>
            </a:pPr>
            <a:r>
              <a:rPr lang="en-US" sz="2800" dirty="0" smtClean="0"/>
              <a:t>6) TA “Drama-free Promotion” Mentoring ; N~12 </a:t>
            </a:r>
            <a:r>
              <a:rPr lang="en-US" sz="1600" dirty="0" smtClean="0"/>
              <a:t>(Beta test)</a:t>
            </a:r>
          </a:p>
          <a:p>
            <a:pPr marL="0" indent="0">
              <a:buNone/>
            </a:pPr>
            <a:r>
              <a:rPr lang="en-US" sz="2800" dirty="0" smtClean="0"/>
              <a:t>7) Approved by the COMAC(Dept. Chairs) in August</a:t>
            </a:r>
          </a:p>
          <a:p>
            <a:pPr marL="0" indent="0">
              <a:buNone/>
            </a:pPr>
            <a:r>
              <a:rPr lang="en-US" sz="2800" dirty="0"/>
              <a:t>8</a:t>
            </a:r>
            <a:r>
              <a:rPr lang="en-US" sz="2800" dirty="0" smtClean="0"/>
              <a:t>) Widely disseminated to faculty/departments</a:t>
            </a:r>
            <a:endParaRPr lang="en-US" sz="2800" dirty="0"/>
          </a:p>
          <a:p>
            <a:pPr marL="914400" lvl="1" indent="-514350">
              <a:buAutoNum type="arabicParenR"/>
            </a:pPr>
            <a:endParaRPr lang="en-US" sz="3200" dirty="0" smtClean="0"/>
          </a:p>
          <a:p>
            <a:pPr lvl="1"/>
            <a:endParaRPr lang="en-US" dirty="0"/>
          </a:p>
        </p:txBody>
      </p:sp>
    </p:spTree>
    <p:extLst>
      <p:ext uri="{BB962C8B-B14F-4D97-AF65-F5344CB8AC3E}">
        <p14:creationId xmlns:p14="http://schemas.microsoft.com/office/powerpoint/2010/main" val="3185272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Uniformly praised</a:t>
            </a:r>
          </a:p>
          <a:p>
            <a:r>
              <a:rPr lang="en-US" dirty="0" smtClean="0"/>
              <a:t>Few suggestions for change/improvements</a:t>
            </a:r>
            <a:endParaRPr lang="en-US" dirty="0"/>
          </a:p>
        </p:txBody>
      </p:sp>
    </p:spTree>
    <p:extLst>
      <p:ext uri="{BB962C8B-B14F-4D97-AF65-F5344CB8AC3E}">
        <p14:creationId xmlns:p14="http://schemas.microsoft.com/office/powerpoint/2010/main" val="4018162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“Plan”</a:t>
            </a:r>
            <a:endParaRPr lang="en-US" dirty="0"/>
          </a:p>
        </p:txBody>
      </p:sp>
      <p:sp>
        <p:nvSpPr>
          <p:cNvPr id="3" name="Content Placeholder 2"/>
          <p:cNvSpPr>
            <a:spLocks noGrp="1"/>
          </p:cNvSpPr>
          <p:nvPr>
            <p:ph idx="1"/>
          </p:nvPr>
        </p:nvSpPr>
        <p:spPr/>
        <p:txBody>
          <a:bodyPr/>
          <a:lstStyle/>
          <a:p>
            <a:r>
              <a:rPr lang="en-US" dirty="0" smtClean="0"/>
              <a:t>Encourage a few brave (non tenure track) souls to replace </a:t>
            </a:r>
            <a:r>
              <a:rPr lang="en-US" smtClean="0"/>
              <a:t>Greensheets</a:t>
            </a:r>
            <a:r>
              <a:rPr lang="en-US" dirty="0" smtClean="0"/>
              <a:t> </a:t>
            </a:r>
            <a:r>
              <a:rPr lang="en-US" dirty="0" smtClean="0"/>
              <a:t>with CV </a:t>
            </a:r>
            <a:r>
              <a:rPr lang="en-US" dirty="0" err="1" smtClean="0"/>
              <a:t>etc</a:t>
            </a:r>
            <a:endParaRPr lang="en-US" dirty="0" smtClean="0"/>
          </a:p>
          <a:p>
            <a:endParaRPr lang="en-US" dirty="0" smtClean="0"/>
          </a:p>
          <a:p>
            <a:r>
              <a:rPr lang="en-US" dirty="0" smtClean="0"/>
              <a:t>Next Spring all reappointments will require the new CV format</a:t>
            </a:r>
          </a:p>
          <a:p>
            <a:pPr marL="0" indent="0" algn="ctr">
              <a:buNone/>
            </a:pPr>
            <a:r>
              <a:rPr lang="en-US" sz="3600" b="1" dirty="0" smtClean="0">
                <a:solidFill>
                  <a:srgbClr val="FF0000"/>
                </a:solidFill>
              </a:rPr>
              <a:t>THE GREAT HOPE</a:t>
            </a:r>
          </a:p>
          <a:p>
            <a:r>
              <a:rPr lang="en-US" dirty="0" smtClean="0"/>
              <a:t>Next fall promotions will be </a:t>
            </a:r>
            <a:r>
              <a:rPr lang="en-US" dirty="0" err="1" smtClean="0"/>
              <a:t>Greensheet</a:t>
            </a:r>
            <a:r>
              <a:rPr lang="en-US" dirty="0" smtClean="0"/>
              <a:t>-free</a:t>
            </a:r>
            <a:endParaRPr lang="en-US" dirty="0"/>
          </a:p>
        </p:txBody>
      </p:sp>
    </p:spTree>
    <p:extLst>
      <p:ext uri="{BB962C8B-B14F-4D97-AF65-F5344CB8AC3E}">
        <p14:creationId xmlns:p14="http://schemas.microsoft.com/office/powerpoint/2010/main" val="15981216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ormAutofit fontScale="90000"/>
          </a:bodyPr>
          <a:lstStyle/>
          <a:p>
            <a:pPr>
              <a:defRPr/>
            </a:pPr>
            <a:r>
              <a:rPr lang="en-US" dirty="0" smtClean="0"/>
              <a:t>What do you/we most wish to gain from this session?</a:t>
            </a:r>
            <a:endParaRPr lang="en-US" dirty="0"/>
          </a:p>
        </p:txBody>
      </p:sp>
      <p:sp>
        <p:nvSpPr>
          <p:cNvPr id="3" name="TPAnswers"/>
          <p:cNvSpPr>
            <a:spLocks noGrp="1"/>
          </p:cNvSpPr>
          <p:nvPr>
            <p:ph type="body" idx="1"/>
            <p:custDataLst>
              <p:tags r:id="rId2"/>
            </p:custDataLst>
          </p:nvPr>
        </p:nvSpPr>
        <p:spPr>
          <a:xfrm>
            <a:off x="914400" y="2057400"/>
            <a:ext cx="8229600" cy="4525963"/>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oAutofit/>
          </a:bodyPr>
          <a:lstStyle/>
          <a:p>
            <a:pPr marL="514350" indent="-514350">
              <a:lnSpc>
                <a:spcPct val="200000"/>
              </a:lnSpc>
              <a:buFontTx/>
              <a:buAutoNum type="arabicPeriod"/>
              <a:defRPr/>
            </a:pPr>
            <a:r>
              <a:rPr lang="en-US" b="1" dirty="0" smtClean="0"/>
              <a:t>Purpose of a CV</a:t>
            </a:r>
          </a:p>
          <a:p>
            <a:pPr marL="514350" indent="-514350">
              <a:lnSpc>
                <a:spcPct val="200000"/>
              </a:lnSpc>
              <a:buFontTx/>
              <a:buAutoNum type="arabicPeriod"/>
              <a:defRPr/>
            </a:pPr>
            <a:r>
              <a:rPr lang="en-US" b="1" dirty="0" smtClean="0"/>
              <a:t>Enhance promotion </a:t>
            </a:r>
            <a:r>
              <a:rPr lang="en-US" b="1" dirty="0"/>
              <a:t>or tenure </a:t>
            </a:r>
            <a:r>
              <a:rPr lang="en-US" b="1" dirty="0" smtClean="0"/>
              <a:t>opportunity</a:t>
            </a:r>
          </a:p>
          <a:p>
            <a:pPr marL="514350" indent="-514350">
              <a:lnSpc>
                <a:spcPct val="200000"/>
              </a:lnSpc>
              <a:buFontTx/>
              <a:buAutoNum type="arabicPeriod"/>
              <a:defRPr/>
            </a:pPr>
            <a:r>
              <a:rPr lang="en-US" b="1" dirty="0" smtClean="0"/>
              <a:t>Nut &amp; bolts</a:t>
            </a:r>
          </a:p>
          <a:p>
            <a:pPr marL="514350" indent="-514350">
              <a:lnSpc>
                <a:spcPct val="200000"/>
              </a:lnSpc>
              <a:buFontTx/>
              <a:buAutoNum type="arabicPeriod"/>
              <a:defRPr/>
            </a:pPr>
            <a:r>
              <a:rPr lang="en-US" b="1" dirty="0" smtClean="0"/>
              <a:t>Q &amp; A</a:t>
            </a:r>
            <a:endParaRPr lang="en-US" b="1" dirty="0"/>
          </a:p>
        </p:txBody>
      </p:sp>
    </p:spTree>
    <p:custDataLst>
      <p:tags r:id="rId1"/>
    </p:custDataLst>
  </p:cSld>
  <p:clrMapOvr>
    <a:masterClrMapping/>
  </p:clrMapOvr>
  <p:transition>
    <p:cut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Rot="1" noChangeArrowheads="1"/>
          </p:cNvSpPr>
          <p:nvPr>
            <p:ph type="title"/>
          </p:nvPr>
        </p:nvSpPr>
        <p:spPr>
          <a:xfrm>
            <a:off x="457200" y="274638"/>
            <a:ext cx="8229600"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1" hangingPunct="1">
              <a:defRPr/>
            </a:pPr>
            <a:r>
              <a:rPr lang="en-US" sz="6000" dirty="0">
                <a:cs typeface="+mj-cs"/>
              </a:rPr>
              <a:t>Curriculum Vitae</a:t>
            </a:r>
          </a:p>
        </p:txBody>
      </p:sp>
      <p:sp>
        <p:nvSpPr>
          <p:cNvPr id="5" name="Rectangle 3"/>
          <p:cNvSpPr txBox="1">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marL="342900" indent="-342900" eaLnBrk="0" hangingPunct="0">
              <a:defRPr sz="2400">
                <a:solidFill>
                  <a:schemeClr val="tx1"/>
                </a:solidFill>
                <a:latin typeface="Times New Roman" charset="0"/>
                <a:ea typeface="ＭＳ Ｐゴシック" charset="-128"/>
              </a:defRPr>
            </a:lvl1pPr>
            <a:lvl2pPr marL="742950" indent="-285750" eaLnBrk="0" hangingPunct="0">
              <a:defRPr sz="2400">
                <a:solidFill>
                  <a:schemeClr val="tx1"/>
                </a:solidFill>
                <a:latin typeface="Times New Roman" charset="0"/>
                <a:ea typeface="ＭＳ Ｐゴシック" charset="-128"/>
              </a:defRPr>
            </a:lvl2pPr>
            <a:lvl3pPr marL="1143000" indent="-228600" eaLnBrk="0" hangingPunct="0">
              <a:defRPr sz="2400">
                <a:solidFill>
                  <a:schemeClr val="tx1"/>
                </a:solidFill>
                <a:latin typeface="Times New Roman" charset="0"/>
                <a:ea typeface="ＭＳ Ｐゴシック" charset="-128"/>
              </a:defRPr>
            </a:lvl3pPr>
            <a:lvl4pPr marL="1600200" indent="-228600" eaLnBrk="0" hangingPunct="0">
              <a:defRPr sz="2400">
                <a:solidFill>
                  <a:schemeClr val="tx1"/>
                </a:solidFill>
                <a:latin typeface="Times New Roman" charset="0"/>
                <a:ea typeface="ＭＳ Ｐゴシック" charset="-128"/>
              </a:defRPr>
            </a:lvl4pPr>
            <a:lvl5pPr marL="2057400" indent="-228600" eaLnBrk="0" hangingPunct="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spcBef>
                <a:spcPct val="20000"/>
              </a:spcBef>
              <a:buFont typeface="Wingdings" charset="2"/>
              <a:buNone/>
            </a:pPr>
            <a:r>
              <a:rPr lang="en-US" altLang="en-US" sz="3600" dirty="0">
                <a:solidFill>
                  <a:srgbClr val="000000"/>
                </a:solidFill>
                <a:latin typeface="Garamond" charset="0"/>
              </a:rPr>
              <a:t>	 </a:t>
            </a:r>
            <a:r>
              <a:rPr lang="en-US" altLang="en-US" sz="4000" dirty="0">
                <a:solidFill>
                  <a:srgbClr val="000000"/>
                </a:solidFill>
                <a:latin typeface="Garamond" charset="0"/>
              </a:rPr>
              <a:t>from the Latin:</a:t>
            </a:r>
          </a:p>
          <a:p>
            <a:pPr lvl="1" eaLnBrk="1" hangingPunct="1">
              <a:spcBef>
                <a:spcPct val="20000"/>
              </a:spcBef>
              <a:buFontTx/>
              <a:buChar char="–"/>
            </a:pPr>
            <a:r>
              <a:rPr lang="ja-JP" altLang="en-US" sz="3600" dirty="0">
                <a:solidFill>
                  <a:srgbClr val="000000"/>
                </a:solidFill>
                <a:latin typeface="Garamond" charset="0"/>
              </a:rPr>
              <a:t>“</a:t>
            </a:r>
            <a:r>
              <a:rPr lang="en-US" altLang="ja-JP" sz="3600" dirty="0">
                <a:solidFill>
                  <a:srgbClr val="000000"/>
                </a:solidFill>
                <a:latin typeface="Garamond" charset="0"/>
              </a:rPr>
              <a:t>Curriculum</a:t>
            </a:r>
            <a:r>
              <a:rPr lang="ja-JP" altLang="en-US" sz="3600" dirty="0">
                <a:solidFill>
                  <a:srgbClr val="000000"/>
                </a:solidFill>
                <a:latin typeface="Garamond" charset="0"/>
              </a:rPr>
              <a:t>”</a:t>
            </a:r>
            <a:r>
              <a:rPr lang="en-US" altLang="ja-JP" sz="3600" dirty="0">
                <a:solidFill>
                  <a:srgbClr val="000000"/>
                </a:solidFill>
                <a:latin typeface="Garamond" charset="0"/>
              </a:rPr>
              <a:t> (course)</a:t>
            </a:r>
          </a:p>
          <a:p>
            <a:pPr lvl="1" eaLnBrk="1" hangingPunct="1">
              <a:spcBef>
                <a:spcPct val="20000"/>
              </a:spcBef>
              <a:buFontTx/>
              <a:buChar char="–"/>
            </a:pPr>
            <a:r>
              <a:rPr lang="ja-JP" altLang="en-US" sz="3600" dirty="0">
                <a:solidFill>
                  <a:srgbClr val="000000"/>
                </a:solidFill>
                <a:latin typeface="Garamond" charset="0"/>
              </a:rPr>
              <a:t>“</a:t>
            </a:r>
            <a:r>
              <a:rPr lang="en-US" altLang="ja-JP" sz="3600" dirty="0">
                <a:solidFill>
                  <a:srgbClr val="000000"/>
                </a:solidFill>
                <a:latin typeface="Garamond" charset="0"/>
              </a:rPr>
              <a:t>Vitae</a:t>
            </a:r>
            <a:r>
              <a:rPr lang="ja-JP" altLang="en-US" sz="3600" dirty="0">
                <a:solidFill>
                  <a:srgbClr val="000000"/>
                </a:solidFill>
                <a:latin typeface="Garamond" charset="0"/>
              </a:rPr>
              <a:t>”</a:t>
            </a:r>
            <a:r>
              <a:rPr lang="en-US" altLang="ja-JP" sz="3600" dirty="0">
                <a:solidFill>
                  <a:srgbClr val="000000"/>
                </a:solidFill>
                <a:latin typeface="Garamond" charset="0"/>
              </a:rPr>
              <a:t> (of life)</a:t>
            </a:r>
            <a:endParaRPr lang="en-US" altLang="en-US" sz="3600" dirty="0">
              <a:solidFill>
                <a:srgbClr val="000000"/>
              </a:solidFill>
              <a:latin typeface="Garamond" charset="0"/>
            </a:endParaRPr>
          </a:p>
        </p:txBody>
      </p:sp>
      <p:sp>
        <p:nvSpPr>
          <p:cNvPr id="2" name="TextBox 1"/>
          <p:cNvSpPr txBox="1"/>
          <p:nvPr/>
        </p:nvSpPr>
        <p:spPr>
          <a:xfrm>
            <a:off x="304800" y="4343400"/>
            <a:ext cx="8647113" cy="523875"/>
          </a:xfrm>
          <a:prstGeom prst="rect">
            <a:avLst/>
          </a:prstGeom>
          <a:noFill/>
        </p:spPr>
        <p:txBody>
          <a:bodyPr wrap="none">
            <a:spAutoFit/>
          </a:bodyPr>
          <a:lstStyle/>
          <a:p>
            <a:pPr>
              <a:defRPr/>
            </a:pPr>
            <a:r>
              <a:rPr lang="en-US" sz="2800" dirty="0">
                <a:solidFill>
                  <a:schemeClr val="accent1">
                    <a:lumMod val="50000"/>
                  </a:schemeClr>
                </a:solidFill>
                <a:ea typeface="ＭＳ Ｐゴシック" charset="0"/>
                <a:cs typeface="ＭＳ Ｐゴシック" charset="0"/>
              </a:rPr>
              <a:t>Your CV is the only complete record of your achievements</a:t>
            </a:r>
          </a:p>
        </p:txBody>
      </p:sp>
      <p:sp>
        <p:nvSpPr>
          <p:cNvPr id="3" name="TextBox 2"/>
          <p:cNvSpPr txBox="1">
            <a:spLocks noChangeArrowheads="1"/>
          </p:cNvSpPr>
          <p:nvPr/>
        </p:nvSpPr>
        <p:spPr bwMode="auto">
          <a:xfrm>
            <a:off x="584498" y="5486400"/>
            <a:ext cx="7975004"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128"/>
              </a:defRPr>
            </a:lvl1pPr>
            <a:lvl2pPr marL="742950" indent="-285750" eaLnBrk="0" hangingPunct="0">
              <a:defRPr sz="2400">
                <a:solidFill>
                  <a:schemeClr val="tx1"/>
                </a:solidFill>
                <a:latin typeface="Times New Roman" charset="0"/>
                <a:ea typeface="ＭＳ Ｐゴシック" charset="-128"/>
              </a:defRPr>
            </a:lvl2pPr>
            <a:lvl3pPr marL="1143000" indent="-228600" eaLnBrk="0" hangingPunct="0">
              <a:defRPr sz="2400">
                <a:solidFill>
                  <a:schemeClr val="tx1"/>
                </a:solidFill>
                <a:latin typeface="Times New Roman" charset="0"/>
                <a:ea typeface="ＭＳ Ｐゴシック" charset="-128"/>
              </a:defRPr>
            </a:lvl3pPr>
            <a:lvl4pPr marL="1600200" indent="-228600" eaLnBrk="0" hangingPunct="0">
              <a:defRPr sz="2400">
                <a:solidFill>
                  <a:schemeClr val="tx1"/>
                </a:solidFill>
                <a:latin typeface="Times New Roman" charset="0"/>
                <a:ea typeface="ＭＳ Ｐゴシック" charset="-128"/>
              </a:defRPr>
            </a:lvl4pPr>
            <a:lvl5pPr marL="2057400" indent="-228600" eaLnBrk="0" hangingPunct="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r>
              <a:rPr lang="en-US" altLang="en-US" sz="4000" b="1" dirty="0">
                <a:solidFill>
                  <a:srgbClr val="FF0000"/>
                </a:solidFill>
                <a:latin typeface="+mn-lt"/>
              </a:rPr>
              <a:t>Will be your first and last impression</a:t>
            </a:r>
          </a:p>
          <a:p>
            <a:pPr eaLnBrk="1" hangingPunct="1"/>
            <a:endParaRPr lang="en-US" altLang="en-US" sz="3200" b="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SLIDEGUID" val="A6FD851471DB4DA1BD4852296E5C8E00"/>
  <p:tag name="SLIDEID" val="A6FD851471DB4DA1BD4852296E5C8E00"/>
  <p:tag name="SLIDEORDER" val="1"/>
  <p:tag name="SLIDETYPE" val="Q"/>
  <p:tag name="DEMOGRAPHIC" val="False"/>
  <p:tag name="TEAMASSIGN" val="False"/>
  <p:tag name="SPEEDSCORING" val="False"/>
  <p:tag name="CORRECTPOINTVALUE" val="100"/>
  <p:tag name="INCORRECTPOINTVALUE" val="0"/>
  <p:tag name="ZEROBASED" val="False"/>
  <p:tag name="NUMRESPONSES" val="1"/>
  <p:tag name="AUTOADVANCE" val="False"/>
  <p:tag name="DELIMITERS" val="3.1"/>
  <p:tag name="VALUEFORMAT" val="0%"/>
  <p:tag name="QUESTIONALIAS" val="What do you most wish to gain from this session?"/>
  <p:tag name="RESTORECOUNTDOWNTIMER" val="False"/>
  <p:tag name="COUNTDOWNSECONDS" val="10"/>
  <p:tag name="ANSWERSALIAS" val="Enhance my promotion or tenure opportunity|smicln|Find automated tools to make it easier|smicln|Purpose of a CV|smicln|Tips for things to include"/>
  <p:tag name="VALUES" val="No Value|smicln|No Value|smicln|No Value|smicln|No Value"/>
</p:tagLst>
</file>

<file path=ppt/tags/tag2.xml><?xml version="1.0" encoding="utf-8"?>
<p:tagLst xmlns:a="http://schemas.openxmlformats.org/drawingml/2006/main" xmlns:r="http://schemas.openxmlformats.org/officeDocument/2006/relationships" xmlns:p="http://schemas.openxmlformats.org/presentationml/2006/main">
  <p:tag name="OLDNUMANSWERS" val="4"/>
  <p:tag name="ANSWERBULLETS" val="3"/>
  <p:tag name="TEXTLENGTH" val="124"/>
  <p:tag name="FONTSIZE" val="32"/>
  <p:tag name="BULLETTYPE" val="ppBulletArabicPeriod"/>
  <p:tag name="ANSWERTEXT" val="Enhance my promotion or tenure opportunity&#10;Find automated tools to make it easier&#10;Purpose of a CV&#10;Tips for things to include"/>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619</Words>
  <Application>Microsoft Office PowerPoint</Application>
  <PresentationFormat>On-screen Show (4:3)</PresentationFormat>
  <Paragraphs>143</Paragraphs>
  <Slides>19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ＭＳ Ｐゴシック</vt:lpstr>
      <vt:lpstr>Arial</vt:lpstr>
      <vt:lpstr>Calibri</vt:lpstr>
      <vt:lpstr>Garamond</vt:lpstr>
      <vt:lpstr>Times New Roman</vt:lpstr>
      <vt:lpstr>Wingdings</vt:lpstr>
      <vt:lpstr>Office Theme</vt:lpstr>
      <vt:lpstr>PowerPoint Presentation</vt:lpstr>
      <vt:lpstr>PowerPoint Presentation</vt:lpstr>
      <vt:lpstr>Hypothesis</vt:lpstr>
      <vt:lpstr>Specific Aims</vt:lpstr>
      <vt:lpstr>Progress to Date</vt:lpstr>
      <vt:lpstr>Results</vt:lpstr>
      <vt:lpstr>Current “Plan”</vt:lpstr>
      <vt:lpstr>What do you/we most wish to gain from this session?</vt:lpstr>
      <vt:lpstr>Curriculum Vitae</vt:lpstr>
      <vt:lpstr>CV Purpose</vt:lpstr>
      <vt:lpstr>The CV and Promotion - where the rubber hits the road -</vt:lpstr>
      <vt:lpstr>Importance of your CV in Promotion/Tenure Application </vt:lpstr>
      <vt:lpstr>CV format</vt:lpstr>
      <vt:lpstr>CV style</vt:lpstr>
      <vt:lpstr>Common Mistakes</vt:lpstr>
      <vt:lpstr>Common Mistakes</vt:lpstr>
      <vt:lpstr>When to work on your C V</vt:lpstr>
      <vt:lpstr>Questions?</vt:lpstr>
      <vt:lpstr>Tips</vt:lpstr>
    </vt:vector>
  </TitlesOfParts>
  <Company>Fletcher Allen Health 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Gagnon, Eric L.</dc:creator>
  <cp:lastModifiedBy>Montgomery, Erin J</cp:lastModifiedBy>
  <cp:revision>22</cp:revision>
  <dcterms:created xsi:type="dcterms:W3CDTF">2015-08-14T20:26:22Z</dcterms:created>
  <dcterms:modified xsi:type="dcterms:W3CDTF">2016-12-16T20:47:54Z</dcterms:modified>
</cp:coreProperties>
</file>