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2" r:id="rId4"/>
    <p:sldMasterId id="2147483706" r:id="rId5"/>
    <p:sldMasterId id="2147483733" r:id="rId6"/>
    <p:sldMasterId id="2147483748" r:id="rId7"/>
    <p:sldMasterId id="2147483756" r:id="rId8"/>
    <p:sldMasterId id="2147483769" r:id="rId9"/>
    <p:sldMasterId id="2147483784" r:id="rId10"/>
    <p:sldMasterId id="2147483796" r:id="rId11"/>
    <p:sldMasterId id="2147483804" r:id="rId12"/>
    <p:sldMasterId id="2147483812" r:id="rId13"/>
  </p:sldMasterIdLst>
  <p:notesMasterIdLst>
    <p:notesMasterId r:id="rId77"/>
  </p:notesMasterIdLst>
  <p:sldIdLst>
    <p:sldId id="257" r:id="rId14"/>
    <p:sldId id="800" r:id="rId15"/>
    <p:sldId id="801" r:id="rId16"/>
    <p:sldId id="802" r:id="rId17"/>
    <p:sldId id="6813" r:id="rId18"/>
    <p:sldId id="271" r:id="rId19"/>
    <p:sldId id="803" r:id="rId20"/>
    <p:sldId id="480" r:id="rId21"/>
    <p:sldId id="502" r:id="rId22"/>
    <p:sldId id="486" r:id="rId23"/>
    <p:sldId id="508" r:id="rId24"/>
    <p:sldId id="6769" r:id="rId25"/>
    <p:sldId id="6770" r:id="rId26"/>
    <p:sldId id="290" r:id="rId27"/>
    <p:sldId id="6803" r:id="rId28"/>
    <p:sldId id="626" r:id="rId29"/>
    <p:sldId id="418" r:id="rId30"/>
    <p:sldId id="481" r:id="rId31"/>
    <p:sldId id="487" r:id="rId32"/>
    <p:sldId id="412" r:id="rId33"/>
    <p:sldId id="419" r:id="rId34"/>
    <p:sldId id="6794" r:id="rId35"/>
    <p:sldId id="383" r:id="rId36"/>
    <p:sldId id="420" r:id="rId37"/>
    <p:sldId id="503" r:id="rId38"/>
    <p:sldId id="256" r:id="rId39"/>
    <p:sldId id="285" r:id="rId40"/>
    <p:sldId id="510" r:id="rId41"/>
    <p:sldId id="6778" r:id="rId42"/>
    <p:sldId id="504" r:id="rId43"/>
    <p:sldId id="6833" r:id="rId44"/>
    <p:sldId id="6832" r:id="rId45"/>
    <p:sldId id="6826" r:id="rId46"/>
    <p:sldId id="6831" r:id="rId47"/>
    <p:sldId id="398" r:id="rId48"/>
    <p:sldId id="6811" r:id="rId49"/>
    <p:sldId id="6768" r:id="rId50"/>
    <p:sldId id="475" r:id="rId51"/>
    <p:sldId id="6783" r:id="rId52"/>
    <p:sldId id="792" r:id="rId53"/>
    <p:sldId id="793" r:id="rId54"/>
    <p:sldId id="499" r:id="rId55"/>
    <p:sldId id="513" r:id="rId56"/>
    <p:sldId id="6810" r:id="rId57"/>
    <p:sldId id="374" r:id="rId58"/>
    <p:sldId id="297" r:id="rId59"/>
    <p:sldId id="288" r:id="rId60"/>
    <p:sldId id="6824" r:id="rId61"/>
    <p:sldId id="425" r:id="rId62"/>
    <p:sldId id="6787" r:id="rId63"/>
    <p:sldId id="6775" r:id="rId64"/>
    <p:sldId id="6805" r:id="rId65"/>
    <p:sldId id="6806" r:id="rId66"/>
    <p:sldId id="273" r:id="rId67"/>
    <p:sldId id="6777" r:id="rId68"/>
    <p:sldId id="6808" r:id="rId69"/>
    <p:sldId id="786" r:id="rId70"/>
    <p:sldId id="489" r:id="rId71"/>
    <p:sldId id="6782" r:id="rId72"/>
    <p:sldId id="787" r:id="rId73"/>
    <p:sldId id="6809" r:id="rId74"/>
    <p:sldId id="790" r:id="rId75"/>
    <p:sldId id="6812" r:id="rId7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el, Shara" initials="MS [2]" lastIdx="1" clrIdx="0">
    <p:extLst>
      <p:ext uri="{19B8F6BF-5375-455C-9EA6-DF929625EA0E}">
        <p15:presenceInfo xmlns:p15="http://schemas.microsoft.com/office/powerpoint/2012/main" userId="S::shara.martel@yale.edu::77968706-a4ae-49a1-a5e1-104e0eb06f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B8"/>
    <a:srgbClr val="000000"/>
    <a:srgbClr val="474747"/>
    <a:srgbClr val="FFFFFF"/>
    <a:srgbClr val="31479F"/>
    <a:srgbClr val="003399"/>
    <a:srgbClr val="FFFF99"/>
    <a:srgbClr val="E3E0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93" autoAdjust="0"/>
    <p:restoredTop sz="94595" autoAdjust="0"/>
  </p:normalViewPr>
  <p:slideViewPr>
    <p:cSldViewPr snapToGrid="0">
      <p:cViewPr varScale="1">
        <p:scale>
          <a:sx n="62" d="100"/>
          <a:sy n="62" d="100"/>
        </p:scale>
        <p:origin x="40" y="244"/>
      </p:cViewPr>
      <p:guideLst/>
    </p:cSldViewPr>
  </p:slideViewPr>
  <p:notesTextViewPr>
    <p:cViewPr>
      <p:scale>
        <a:sx n="1" d="1"/>
        <a:sy n="1" d="1"/>
      </p:scale>
      <p:origin x="0" y="0"/>
    </p:cViewPr>
  </p:notesTextViewPr>
  <p:sorterViewPr>
    <p:cViewPr>
      <p:scale>
        <a:sx n="100" d="100"/>
        <a:sy n="100" d="100"/>
      </p:scale>
      <p:origin x="0" y="-83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289902532768205E-2"/>
          <c:y val="1.7033173173514399E-2"/>
          <c:w val="0.69061341268283005"/>
          <c:h val="0.8147100709633518"/>
        </c:manualLayout>
      </c:layout>
      <c:lineChart>
        <c:grouping val="standard"/>
        <c:varyColors val="0"/>
        <c:ser>
          <c:idx val="2"/>
          <c:order val="0"/>
          <c:tx>
            <c:strRef>
              <c:f>Sheet1!$D$1</c:f>
              <c:strCache>
                <c:ptCount val="1"/>
                <c:pt idx="0">
                  <c:v>Commonly Prescribed Opioids (natural &amp; semisynthetics and methadone)</c:v>
                </c:pt>
              </c:strCache>
            </c:strRef>
          </c:tx>
          <c:spPr>
            <a:ln w="38100" cap="rnd" cmpd="sng" algn="ctr">
              <a:solidFill>
                <a:srgbClr val="94B5D6"/>
              </a:solidFill>
              <a:prstDash val="solid"/>
              <a:round/>
            </a:ln>
            <a:effectLst/>
          </c:spPr>
          <c:marker>
            <c:symbol val="none"/>
          </c:marker>
          <c:dLbls>
            <c:dLbl>
              <c:idx val="20"/>
              <c:layout>
                <c:manualLayout>
                  <c:x val="-1.2254901960785213E-3"/>
                  <c:y val="-8.0246913580246909E-2"/>
                </c:manualLayout>
              </c:layout>
              <c:tx>
                <c:rich>
                  <a:bodyPr rot="0" spcFirstLastPara="1" vertOverflow="ellipsis" vert="horz" wrap="square" lIns="38100" tIns="19050" rIns="38100" bIns="19050" anchor="t" anchorCtr="0">
                    <a:spAutoFit/>
                  </a:bodyPr>
                  <a:lstStyle/>
                  <a:p>
                    <a:pPr algn="l">
                      <a:defRPr sz="1600" b="0" i="0" u="none" strike="noStrike" kern="1200" baseline="0">
                        <a:solidFill>
                          <a:schemeClr val="tx1"/>
                        </a:solidFill>
                        <a:latin typeface="+mn-lt"/>
                        <a:ea typeface="+mn-ea"/>
                        <a:cs typeface="+mn-cs"/>
                      </a:defRPr>
                    </a:pPr>
                    <a:r>
                      <a:rPr lang="en-US" dirty="0"/>
                      <a:t>Natural</a:t>
                    </a:r>
                    <a:r>
                      <a:rPr lang="en-US" baseline="0" dirty="0"/>
                      <a:t> and Semi-synthetic Opioids and Methadone</a:t>
                    </a:r>
                    <a:r>
                      <a:rPr lang="en-US" dirty="0"/>
                      <a:t>,</a:t>
                    </a:r>
                    <a:r>
                      <a:rPr lang="en-US" baseline="0" dirty="0"/>
                      <a:t> 14,139</a:t>
                    </a:r>
                    <a:endParaRPr lang="en-US" dirty="0"/>
                  </a:p>
                </c:rich>
              </c:tx>
              <c:spPr>
                <a:noFill/>
                <a:ln>
                  <a:noFill/>
                </a:ln>
                <a:effectLst/>
              </c:spPr>
              <c:txPr>
                <a:bodyPr rot="0" spcFirstLastPara="1" vertOverflow="ellipsis" vert="horz" wrap="square" lIns="38100" tIns="19050" rIns="38100" bIns="19050" anchor="t" anchorCtr="0">
                  <a:spAutoFit/>
                </a:bodyPr>
                <a:lstStyle/>
                <a:p>
                  <a:pPr algn="l">
                    <a:defRPr sz="1600" b="0" i="0" u="none" strike="noStrike" kern="1200" baseline="0">
                      <a:solidFill>
                        <a:schemeClr val="tx1"/>
                      </a:solidFill>
                      <a:latin typeface="+mn-lt"/>
                      <a:ea typeface="+mn-ea"/>
                      <a:cs typeface="+mn-cs"/>
                    </a:defRPr>
                  </a:pPr>
                  <a:endParaRPr lang="en-US"/>
                </a:p>
              </c:txPr>
              <c:showLegendKey val="1"/>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CD8-4D0A-B731-DF53FCD3F94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1"/>
            <c:showVal val="0"/>
            <c:showCatName val="0"/>
            <c:showSerName val="0"/>
            <c:showPercent val="0"/>
            <c:showBubbleSize val="0"/>
            <c:extLst>
              <c:ext xmlns:c15="http://schemas.microsoft.com/office/drawing/2012/chart" uri="{CE6537A1-D6FC-4f65-9D91-7224C49458BB}">
                <c15:showLeaderLines val="0"/>
              </c:ext>
            </c:extLst>
          </c:dLbls>
          <c:cat>
            <c:numRef>
              <c:f>Sheet1!$A$2:$A$22</c:f>
              <c:numCache>
                <c:formatCode>General</c:formatCode>
                <c:ptCount val="21"/>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numCache>
            </c:numRef>
          </c:cat>
          <c:val>
            <c:numRef>
              <c:f>Sheet1!$D$2:$D$22</c:f>
              <c:numCache>
                <c:formatCode>#,##0</c:formatCode>
                <c:ptCount val="21"/>
                <c:pt idx="0">
                  <c:v>3442</c:v>
                </c:pt>
                <c:pt idx="1">
                  <c:v>3785</c:v>
                </c:pt>
                <c:pt idx="2">
                  <c:v>4770</c:v>
                </c:pt>
                <c:pt idx="3">
                  <c:v>6483</c:v>
                </c:pt>
                <c:pt idx="4">
                  <c:v>7461</c:v>
                </c:pt>
                <c:pt idx="5">
                  <c:v>8577</c:v>
                </c:pt>
                <c:pt idx="6">
                  <c:v>9612</c:v>
                </c:pt>
                <c:pt idx="7">
                  <c:v>11589</c:v>
                </c:pt>
                <c:pt idx="8">
                  <c:v>12796</c:v>
                </c:pt>
                <c:pt idx="9">
                  <c:v>13149</c:v>
                </c:pt>
                <c:pt idx="10">
                  <c:v>13523</c:v>
                </c:pt>
                <c:pt idx="11">
                  <c:v>14583</c:v>
                </c:pt>
                <c:pt idx="12">
                  <c:v>15140</c:v>
                </c:pt>
                <c:pt idx="13">
                  <c:v>14240</c:v>
                </c:pt>
                <c:pt idx="14">
                  <c:v>14145</c:v>
                </c:pt>
                <c:pt idx="15">
                  <c:v>14838</c:v>
                </c:pt>
                <c:pt idx="16">
                  <c:v>15281</c:v>
                </c:pt>
                <c:pt idx="17">
                  <c:v>17087</c:v>
                </c:pt>
                <c:pt idx="18">
                  <c:v>17029</c:v>
                </c:pt>
                <c:pt idx="19" formatCode="General">
                  <c:v>14975</c:v>
                </c:pt>
                <c:pt idx="20" formatCode="General">
                  <c:v>14139</c:v>
                </c:pt>
              </c:numCache>
            </c:numRef>
          </c:val>
          <c:smooth val="0"/>
          <c:extLst>
            <c:ext xmlns:c16="http://schemas.microsoft.com/office/drawing/2014/chart" uri="{C3380CC4-5D6E-409C-BE32-E72D297353CC}">
              <c16:uniqueId val="{00000000-CCD8-4D0A-B731-DF53FCD3F949}"/>
            </c:ext>
          </c:extLst>
        </c:ser>
        <c:ser>
          <c:idx val="3"/>
          <c:order val="1"/>
          <c:tx>
            <c:strRef>
              <c:f>Sheet1!$E$1</c:f>
              <c:strCache>
                <c:ptCount val="1"/>
                <c:pt idx="0">
                  <c:v>Heroin</c:v>
                </c:pt>
              </c:strCache>
            </c:strRef>
          </c:tx>
          <c:spPr>
            <a:ln w="38100" cap="rnd" cmpd="sng" algn="ctr">
              <a:solidFill>
                <a:schemeClr val="accent4">
                  <a:lumMod val="60000"/>
                  <a:lumOff val="40000"/>
                </a:schemeClr>
              </a:solidFill>
              <a:prstDash val="solid"/>
              <a:round/>
            </a:ln>
            <a:effectLst/>
          </c:spPr>
          <c:marker>
            <c:symbol val="none"/>
          </c:marker>
          <c:dLbls>
            <c:dLbl>
              <c:idx val="20"/>
              <c:layout>
                <c:manualLayout>
                  <c:x val="-8.9868242880141127E-17"/>
                  <c:y val="6.4814814814814811E-2"/>
                </c:manualLayout>
              </c:layout>
              <c:tx>
                <c:rich>
                  <a:bodyPr/>
                  <a:lstStyle/>
                  <a:p>
                    <a:r>
                      <a:rPr lang="en-US" dirty="0"/>
                      <a:t>Heroin,</a:t>
                    </a:r>
                    <a:r>
                      <a:rPr lang="en-US" baseline="0" dirty="0"/>
                      <a:t> 14,019</a:t>
                    </a:r>
                    <a:endParaRPr lang="en-US" dirty="0"/>
                  </a:p>
                </c:rich>
              </c:tx>
              <c:showLegendKey val="1"/>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CCD8-4D0A-B731-DF53FCD3F94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1"/>
            <c:showVal val="0"/>
            <c:showCatName val="0"/>
            <c:showSerName val="0"/>
            <c:showPercent val="0"/>
            <c:showBubbleSize val="0"/>
            <c:extLst>
              <c:ext xmlns:c15="http://schemas.microsoft.com/office/drawing/2012/chart" uri="{CE6537A1-D6FC-4f65-9D91-7224C49458BB}">
                <c15:showLeaderLines val="0"/>
              </c:ext>
            </c:extLst>
          </c:dLbls>
          <c:cat>
            <c:numRef>
              <c:f>Sheet1!$A$2:$A$22</c:f>
              <c:numCache>
                <c:formatCode>General</c:formatCode>
                <c:ptCount val="21"/>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numCache>
            </c:numRef>
          </c:cat>
          <c:val>
            <c:numRef>
              <c:f>Sheet1!$E$2:$E$22</c:f>
              <c:numCache>
                <c:formatCode>General</c:formatCode>
                <c:ptCount val="21"/>
                <c:pt idx="0">
                  <c:v>1960</c:v>
                </c:pt>
                <c:pt idx="1">
                  <c:v>1842</c:v>
                </c:pt>
                <c:pt idx="2">
                  <c:v>1779</c:v>
                </c:pt>
                <c:pt idx="3">
                  <c:v>2089</c:v>
                </c:pt>
                <c:pt idx="4">
                  <c:v>2080</c:v>
                </c:pt>
                <c:pt idx="5">
                  <c:v>1878</c:v>
                </c:pt>
                <c:pt idx="6">
                  <c:v>2009</c:v>
                </c:pt>
                <c:pt idx="7">
                  <c:v>2088</c:v>
                </c:pt>
                <c:pt idx="8">
                  <c:v>2399</c:v>
                </c:pt>
                <c:pt idx="9">
                  <c:v>3041</c:v>
                </c:pt>
                <c:pt idx="10">
                  <c:v>3278</c:v>
                </c:pt>
                <c:pt idx="11">
                  <c:v>3036</c:v>
                </c:pt>
                <c:pt idx="12">
                  <c:v>4397</c:v>
                </c:pt>
                <c:pt idx="13">
                  <c:v>5925</c:v>
                </c:pt>
                <c:pt idx="14">
                  <c:v>8257</c:v>
                </c:pt>
                <c:pt idx="15">
                  <c:v>10574</c:v>
                </c:pt>
                <c:pt idx="16">
                  <c:v>12989</c:v>
                </c:pt>
                <c:pt idx="17">
                  <c:v>15469</c:v>
                </c:pt>
                <c:pt idx="18">
                  <c:v>15482</c:v>
                </c:pt>
                <c:pt idx="19">
                  <c:v>14996</c:v>
                </c:pt>
                <c:pt idx="20">
                  <c:v>14019</c:v>
                </c:pt>
              </c:numCache>
            </c:numRef>
          </c:val>
          <c:smooth val="0"/>
          <c:extLst>
            <c:ext xmlns:c16="http://schemas.microsoft.com/office/drawing/2014/chart" uri="{C3380CC4-5D6E-409C-BE32-E72D297353CC}">
              <c16:uniqueId val="{00000001-CCD8-4D0A-B731-DF53FCD3F949}"/>
            </c:ext>
          </c:extLst>
        </c:ser>
        <c:ser>
          <c:idx val="4"/>
          <c:order val="2"/>
          <c:tx>
            <c:strRef>
              <c:f>Sheet1!$F$1</c:f>
              <c:strCache>
                <c:ptCount val="1"/>
                <c:pt idx="0">
                  <c:v>Synthetic Opioids Other Than Methadone (i.e.  Fentanyl and Related)</c:v>
                </c:pt>
              </c:strCache>
            </c:strRef>
          </c:tx>
          <c:spPr>
            <a:ln w="38100" cap="rnd" cmpd="sng" algn="ctr">
              <a:solidFill>
                <a:srgbClr val="C00000"/>
              </a:solidFill>
              <a:prstDash val="solid"/>
              <a:round/>
            </a:ln>
            <a:effectLst/>
          </c:spPr>
          <c:marker>
            <c:symbol val="none"/>
          </c:marker>
          <c:dLbls>
            <c:dLbl>
              <c:idx val="20"/>
              <c:tx>
                <c:rich>
                  <a:bodyPr rot="0" spcFirstLastPara="1" vertOverflow="ellipsis" vert="horz" wrap="square" lIns="38100" tIns="19050" rIns="38100" bIns="19050" anchor="t" anchorCtr="0">
                    <a:spAutoFit/>
                  </a:bodyPr>
                  <a:lstStyle/>
                  <a:p>
                    <a:pPr algn="l">
                      <a:defRPr sz="1600" b="0" i="0" u="none" strike="noStrike" kern="1200" baseline="0">
                        <a:solidFill>
                          <a:schemeClr val="tx1"/>
                        </a:solidFill>
                        <a:latin typeface="+mn-lt"/>
                        <a:ea typeface="+mn-ea"/>
                        <a:cs typeface="+mn-cs"/>
                      </a:defRPr>
                    </a:pPr>
                    <a:r>
                      <a:rPr lang="en-US" dirty="0"/>
                      <a:t>Synthetic Opioids (Primarily Fentanyl), 66,116</a:t>
                    </a:r>
                  </a:p>
                </c:rich>
              </c:tx>
              <c:spPr>
                <a:noFill/>
                <a:ln>
                  <a:noFill/>
                </a:ln>
                <a:effectLst/>
              </c:spPr>
              <c:txPr>
                <a:bodyPr rot="0" spcFirstLastPara="1" vertOverflow="ellipsis" vert="horz" wrap="square" lIns="38100" tIns="19050" rIns="38100" bIns="19050" anchor="t" anchorCtr="0">
                  <a:spAutoFit/>
                </a:bodyPr>
                <a:lstStyle/>
                <a:p>
                  <a:pPr algn="l">
                    <a:defRPr sz="1600" b="0" i="0" u="none" strike="noStrike" kern="1200" baseline="0">
                      <a:solidFill>
                        <a:schemeClr val="tx1"/>
                      </a:solidFill>
                      <a:latin typeface="+mn-lt"/>
                      <a:ea typeface="+mn-ea"/>
                      <a:cs typeface="+mn-cs"/>
                    </a:defRPr>
                  </a:pPr>
                  <a:endParaRPr lang="en-US"/>
                </a:p>
              </c:txPr>
              <c:showLegendKey val="1"/>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CCD8-4D0A-B731-DF53FCD3F94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1"/>
            <c:showVal val="0"/>
            <c:showCatName val="0"/>
            <c:showSerName val="0"/>
            <c:showPercent val="0"/>
            <c:showBubbleSize val="0"/>
            <c:extLst>
              <c:ext xmlns:c15="http://schemas.microsoft.com/office/drawing/2012/chart" uri="{CE6537A1-D6FC-4f65-9D91-7224C49458BB}">
                <c15:showLeaderLines val="0"/>
              </c:ext>
            </c:extLst>
          </c:dLbls>
          <c:cat>
            <c:numRef>
              <c:f>Sheet1!$A$2:$A$22</c:f>
              <c:numCache>
                <c:formatCode>General</c:formatCode>
                <c:ptCount val="21"/>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numCache>
            </c:numRef>
          </c:cat>
          <c:val>
            <c:numRef>
              <c:f>Sheet1!$F$2:$F$22</c:f>
              <c:numCache>
                <c:formatCode>General</c:formatCode>
                <c:ptCount val="21"/>
                <c:pt idx="0">
                  <c:v>730</c:v>
                </c:pt>
                <c:pt idx="1">
                  <c:v>782</c:v>
                </c:pt>
                <c:pt idx="2">
                  <c:v>957</c:v>
                </c:pt>
                <c:pt idx="3">
                  <c:v>1295</c:v>
                </c:pt>
                <c:pt idx="4">
                  <c:v>1400</c:v>
                </c:pt>
                <c:pt idx="5">
                  <c:v>1664</c:v>
                </c:pt>
                <c:pt idx="6">
                  <c:v>1742</c:v>
                </c:pt>
                <c:pt idx="7">
                  <c:v>2707</c:v>
                </c:pt>
                <c:pt idx="8">
                  <c:v>2213</c:v>
                </c:pt>
                <c:pt idx="9">
                  <c:v>2306</c:v>
                </c:pt>
                <c:pt idx="10">
                  <c:v>2946</c:v>
                </c:pt>
                <c:pt idx="11">
                  <c:v>3007</c:v>
                </c:pt>
                <c:pt idx="12">
                  <c:v>2666</c:v>
                </c:pt>
                <c:pt idx="13">
                  <c:v>2628</c:v>
                </c:pt>
                <c:pt idx="14">
                  <c:v>3105</c:v>
                </c:pt>
                <c:pt idx="15">
                  <c:v>5544</c:v>
                </c:pt>
                <c:pt idx="16">
                  <c:v>9580</c:v>
                </c:pt>
                <c:pt idx="17">
                  <c:v>19413</c:v>
                </c:pt>
                <c:pt idx="18">
                  <c:v>28466</c:v>
                </c:pt>
                <c:pt idx="19">
                  <c:v>31335</c:v>
                </c:pt>
                <c:pt idx="20">
                  <c:v>36359</c:v>
                </c:pt>
              </c:numCache>
            </c:numRef>
          </c:val>
          <c:smooth val="0"/>
          <c:extLst>
            <c:ext xmlns:c16="http://schemas.microsoft.com/office/drawing/2014/chart" uri="{C3380CC4-5D6E-409C-BE32-E72D297353CC}">
              <c16:uniqueId val="{00000002-CCD8-4D0A-B731-DF53FCD3F949}"/>
            </c:ext>
          </c:extLst>
        </c:ser>
        <c:ser>
          <c:idx val="0"/>
          <c:order val="3"/>
          <c:tx>
            <c:strRef>
              <c:f>Sheet1!$G$1</c:f>
              <c:strCache>
                <c:ptCount val="1"/>
                <c:pt idx="0">
                  <c:v>Stimulants (predominantly cocaine and methamphetamine)</c:v>
                </c:pt>
              </c:strCache>
            </c:strRef>
          </c:tx>
          <c:spPr>
            <a:ln w="38100" cap="rnd" cmpd="sng" algn="ctr">
              <a:solidFill>
                <a:srgbClr val="20558A"/>
              </a:solidFill>
              <a:prstDash val="solid"/>
              <a:round/>
            </a:ln>
            <a:effectLst/>
          </c:spPr>
          <c:marker>
            <c:symbol val="none"/>
          </c:marker>
          <c:dPt>
            <c:idx val="18"/>
            <c:bubble3D val="0"/>
            <c:spPr>
              <a:ln w="38100" cap="rnd" cmpd="sng" algn="ctr">
                <a:solidFill>
                  <a:srgbClr val="20558A"/>
                </a:solidFill>
                <a:prstDash val="solid"/>
                <a:round/>
              </a:ln>
              <a:effectLst/>
            </c:spPr>
            <c:extLst>
              <c:ext xmlns:c16="http://schemas.microsoft.com/office/drawing/2014/chart" uri="{C3380CC4-5D6E-409C-BE32-E72D297353CC}">
                <c16:uniqueId val="{00000004-CCD8-4D0A-B731-DF53FCD3F949}"/>
              </c:ext>
            </c:extLst>
          </c:dPt>
          <c:dLbls>
            <c:dLbl>
              <c:idx val="20"/>
              <c:layout>
                <c:manualLayout>
                  <c:x val="0"/>
                  <c:y val="4.9382716049382741E-2"/>
                </c:manualLayout>
              </c:layout>
              <c:tx>
                <c:rich>
                  <a:bodyPr/>
                  <a:lstStyle/>
                  <a:p>
                    <a:r>
                      <a:rPr lang="en-US" dirty="0"/>
                      <a:t>Stimulants,</a:t>
                    </a:r>
                    <a:r>
                      <a:rPr lang="en-US" baseline="0" dirty="0"/>
                      <a:t> 30,231</a:t>
                    </a:r>
                    <a:endParaRPr lang="en-US" dirty="0"/>
                  </a:p>
                </c:rich>
              </c:tx>
              <c:showLegendKey val="1"/>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CD8-4D0A-B731-DF53FCD3F94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1"/>
            <c:showVal val="0"/>
            <c:showCatName val="0"/>
            <c:showSerName val="0"/>
            <c:showPercent val="0"/>
            <c:showBubbleSize val="0"/>
            <c:extLst>
              <c:ext xmlns:c15="http://schemas.microsoft.com/office/drawing/2012/chart" uri="{CE6537A1-D6FC-4f65-9D91-7224C49458BB}">
                <c15:showLeaderLines val="0"/>
              </c:ext>
            </c:extLst>
          </c:dLbls>
          <c:cat>
            <c:numRef>
              <c:f>Sheet1!$A$2:$A$22</c:f>
              <c:numCache>
                <c:formatCode>General</c:formatCode>
                <c:ptCount val="21"/>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numCache>
            </c:numRef>
          </c:cat>
          <c:val>
            <c:numRef>
              <c:f>Sheet1!$G$2:$G$22</c:f>
              <c:numCache>
                <c:formatCode>General</c:formatCode>
                <c:ptCount val="21"/>
                <c:pt idx="0">
                  <c:v>4271</c:v>
                </c:pt>
                <c:pt idx="1">
                  <c:v>4017</c:v>
                </c:pt>
                <c:pt idx="2">
                  <c:v>4308</c:v>
                </c:pt>
                <c:pt idx="3">
                  <c:v>5423</c:v>
                </c:pt>
                <c:pt idx="4">
                  <c:v>6215</c:v>
                </c:pt>
                <c:pt idx="5">
                  <c:v>6591</c:v>
                </c:pt>
                <c:pt idx="6">
                  <c:v>7606</c:v>
                </c:pt>
                <c:pt idx="7">
                  <c:v>8668</c:v>
                </c:pt>
                <c:pt idx="8">
                  <c:v>7697</c:v>
                </c:pt>
                <c:pt idx="9">
                  <c:v>6320</c:v>
                </c:pt>
                <c:pt idx="10">
                  <c:v>5824</c:v>
                </c:pt>
                <c:pt idx="11">
                  <c:v>5914</c:v>
                </c:pt>
                <c:pt idx="12">
                  <c:v>6765</c:v>
                </c:pt>
                <c:pt idx="13">
                  <c:v>6879</c:v>
                </c:pt>
                <c:pt idx="14">
                  <c:v>8338</c:v>
                </c:pt>
                <c:pt idx="15">
                  <c:v>9395</c:v>
                </c:pt>
                <c:pt idx="16">
                  <c:v>12122</c:v>
                </c:pt>
                <c:pt idx="17">
                  <c:v>17258</c:v>
                </c:pt>
                <c:pt idx="18">
                  <c:v>23139</c:v>
                </c:pt>
                <c:pt idx="19">
                  <c:v>25877</c:v>
                </c:pt>
                <c:pt idx="20">
                  <c:v>30231</c:v>
                </c:pt>
              </c:numCache>
            </c:numRef>
          </c:val>
          <c:smooth val="0"/>
          <c:extLst>
            <c:ext xmlns:c16="http://schemas.microsoft.com/office/drawing/2014/chart" uri="{C3380CC4-5D6E-409C-BE32-E72D297353CC}">
              <c16:uniqueId val="{00000005-CCD8-4D0A-B731-DF53FCD3F949}"/>
            </c:ext>
          </c:extLst>
        </c:ser>
        <c:dLbls>
          <c:showLegendKey val="0"/>
          <c:showVal val="0"/>
          <c:showCatName val="0"/>
          <c:showSerName val="0"/>
          <c:showPercent val="0"/>
          <c:showBubbleSize val="0"/>
        </c:dLbls>
        <c:smooth val="0"/>
        <c:axId val="221578184"/>
        <c:axId val="1"/>
      </c:lineChart>
      <c:catAx>
        <c:axId val="221578184"/>
        <c:scaling>
          <c:orientation val="minMax"/>
        </c:scaling>
        <c:delete val="0"/>
        <c:axPos val="b"/>
        <c:numFmt formatCode="General" sourceLinked="1"/>
        <c:majorTickMark val="none"/>
        <c:minorTickMark val="none"/>
        <c:tickLblPos val="nextTo"/>
        <c:spPr>
          <a:noFill/>
          <a:ln w="9641" cap="flat" cmpd="sng" algn="ctr">
            <a:solidFill>
              <a:schemeClr val="tx1">
                <a:lumMod val="15000"/>
                <a:lumOff val="85000"/>
              </a:schemeClr>
            </a:solidFill>
            <a:prstDash val="solid"/>
            <a:round/>
          </a:ln>
          <a:effectLst/>
        </c:spPr>
        <c:txPr>
          <a:bodyPr rot="-276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1"/>
        <c:crosses val="autoZero"/>
        <c:auto val="1"/>
        <c:lblAlgn val="ctr"/>
        <c:lblOffset val="100"/>
        <c:noMultiLvlLbl val="0"/>
      </c:catAx>
      <c:valAx>
        <c:axId val="1"/>
        <c:scaling>
          <c:orientation val="minMax"/>
          <c:min val="0"/>
        </c:scaling>
        <c:delete val="0"/>
        <c:axPos val="l"/>
        <c:numFmt formatCode="#,##0" sourceLinked="0"/>
        <c:majorTickMark val="none"/>
        <c:minorTickMark val="none"/>
        <c:tickLblPos val="nextTo"/>
        <c:spPr>
          <a:noFill/>
          <a:ln w="6427" cap="flat" cmpd="sng" algn="ctr">
            <a:no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21578184"/>
        <c:crosses val="autoZero"/>
        <c:crossBetween val="between"/>
      </c:valAx>
      <c:spPr>
        <a:noFill/>
        <a:ln w="25710">
          <a:noFill/>
        </a:ln>
        <a:effectLst/>
      </c:spPr>
    </c:plotArea>
    <c:plotVisOnly val="1"/>
    <c:dispBlanksAs val="gap"/>
    <c:showDLblsOverMax val="0"/>
  </c:chart>
  <c:spPr>
    <a:noFill/>
    <a:ln w="6350" cap="flat" cmpd="sng" algn="ctr">
      <a:noFill/>
      <a:prstDash val="solid"/>
      <a:miter lim="800000"/>
    </a:ln>
    <a:effectLst/>
  </c:spPr>
  <c:txPr>
    <a:bodyPr/>
    <a:lstStyle/>
    <a:p>
      <a:pPr>
        <a:defRPr sz="1600" b="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6AAD8A-8784-4654-8F28-3FED660960B5}"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A3A33357-2A88-4DE2-B697-70160489F6F1}" type="pres">
      <dgm:prSet presAssocID="{EF6AAD8A-8784-4654-8F28-3FED660960B5}" presName="Name0" presStyleCnt="0">
        <dgm:presLayoutVars>
          <dgm:dir/>
          <dgm:resizeHandles val="exact"/>
        </dgm:presLayoutVars>
      </dgm:prSet>
      <dgm:spPr/>
    </dgm:pt>
  </dgm:ptLst>
  <dgm:cxnLst>
    <dgm:cxn modelId="{2F432CE3-D2AE-485C-8941-5612B56EDA50}" type="presOf" srcId="{EF6AAD8A-8784-4654-8F28-3FED660960B5}" destId="{A3A33357-2A88-4DE2-B697-70160489F6F1}" srcOrd="0"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B110F3F-9A09-4DE0-9B65-4368884572A8}" type="datetimeFigureOut">
              <a:rPr lang="en-US" smtClean="0"/>
              <a:t>11/17/2021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AB67599-FCBD-42DE-AB2D-7E2DD8EC186D}" type="slidenum">
              <a:rPr lang="en-US" smtClean="0"/>
              <a:t>‹#›</a:t>
            </a:fld>
            <a:endParaRPr lang="en-US"/>
          </a:p>
        </p:txBody>
      </p:sp>
    </p:spTree>
    <p:extLst>
      <p:ext uri="{BB962C8B-B14F-4D97-AF65-F5344CB8AC3E}">
        <p14:creationId xmlns:p14="http://schemas.microsoft.com/office/powerpoint/2010/main" val="3824450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73C43B9B-87D0-4380-A962-F69BD125AC41}" type="slidenum">
              <a:rPr lang="en-US">
                <a:solidFill>
                  <a:prstClr val="black"/>
                </a:solidFill>
                <a:latin typeface="Calibri"/>
              </a:rPr>
              <a:pPr defTabSz="931774">
                <a:defRPr/>
              </a:pPr>
              <a:t>1</a:t>
            </a:fld>
            <a:endParaRPr lang="en-US" dirty="0">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9478">
              <a:defRPr/>
            </a:pPr>
            <a:fld id="{73C43B9B-87D0-4380-A962-F69BD125AC41}" type="slidenum">
              <a:rPr lang="en-US">
                <a:solidFill>
                  <a:prstClr val="black"/>
                </a:solidFill>
                <a:latin typeface="Calibri"/>
              </a:rPr>
              <a:pPr defTabSz="949478">
                <a:defRPr/>
              </a:pPr>
              <a:t>35</a:t>
            </a:fld>
            <a:endParaRPr lang="en-US">
              <a:solidFill>
                <a:prstClr val="black"/>
              </a:solidFill>
              <a:latin typeface="Calibri"/>
            </a:endParaRPr>
          </a:p>
        </p:txBody>
      </p:sp>
    </p:spTree>
    <p:extLst>
      <p:ext uri="{BB962C8B-B14F-4D97-AF65-F5344CB8AC3E}">
        <p14:creationId xmlns:p14="http://schemas.microsoft.com/office/powerpoint/2010/main" val="3122481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5011E91A-89D3-4B2C-AA9B-765C4DE936CC}" type="slidenum">
              <a:rPr lang="en-US" altLang="en-US">
                <a:solidFill>
                  <a:prstClr val="black"/>
                </a:solidFill>
                <a:latin typeface="Calibri"/>
              </a:rPr>
              <a:pPr defTabSz="931774">
                <a:defRPr/>
              </a:pPr>
              <a:t>40</a:t>
            </a:fld>
            <a:endParaRPr lang="en-US" altLang="en-US">
              <a:solidFill>
                <a:prstClr val="black"/>
              </a:solidFill>
              <a:latin typeface="Calibri"/>
            </a:endParaRPr>
          </a:p>
        </p:txBody>
      </p:sp>
    </p:spTree>
    <p:extLst>
      <p:ext uri="{BB962C8B-B14F-4D97-AF65-F5344CB8AC3E}">
        <p14:creationId xmlns:p14="http://schemas.microsoft.com/office/powerpoint/2010/main" val="2255852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in a Hybrid Type 1 design, Effectiveness is the most important component - Type 1 hybrid designs rigorously test the clinical intervention and secondarily gather data to inform subsequent implementation research trials - I added a red box!</a:t>
            </a:r>
          </a:p>
        </p:txBody>
      </p:sp>
      <p:sp>
        <p:nvSpPr>
          <p:cNvPr id="4" name="Slide Number Placeholder 3"/>
          <p:cNvSpPr>
            <a:spLocks noGrp="1"/>
          </p:cNvSpPr>
          <p:nvPr>
            <p:ph type="sldNum" sz="quarter" idx="5"/>
          </p:nvPr>
        </p:nvSpPr>
        <p:spPr/>
        <p:txBody>
          <a:bodyPr/>
          <a:lstStyle/>
          <a:p>
            <a:pPr defTabSz="930283">
              <a:defRPr/>
            </a:pPr>
            <a:fld id="{6D46E5EA-700B-4C2F-88FC-CFCEECDBD64A}" type="slidenum">
              <a:rPr lang="en-US">
                <a:solidFill>
                  <a:prstClr val="black"/>
                </a:solidFill>
                <a:latin typeface="Calibri" panose="020F0502020204030204"/>
              </a:rPr>
              <a:pPr defTabSz="930283">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3803729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760" eaLnBrk="0" hangingPunct="0">
              <a:defRPr sz="3000" b="1">
                <a:solidFill>
                  <a:schemeClr val="tx1"/>
                </a:solidFill>
                <a:latin typeface="Times New Roman" pitchFamily="18" charset="0"/>
              </a:defRPr>
            </a:lvl1pPr>
            <a:lvl2pPr marL="772607" indent="-297157" defTabSz="965760" eaLnBrk="0" hangingPunct="0">
              <a:defRPr sz="3000" b="1">
                <a:solidFill>
                  <a:schemeClr val="tx1"/>
                </a:solidFill>
                <a:latin typeface="Times New Roman" pitchFamily="18" charset="0"/>
              </a:defRPr>
            </a:lvl2pPr>
            <a:lvl3pPr marL="1188628" indent="-237726" defTabSz="965760" eaLnBrk="0" hangingPunct="0">
              <a:defRPr sz="3000" b="1">
                <a:solidFill>
                  <a:schemeClr val="tx1"/>
                </a:solidFill>
                <a:latin typeface="Times New Roman" pitchFamily="18" charset="0"/>
              </a:defRPr>
            </a:lvl3pPr>
            <a:lvl4pPr marL="1664077" indent="-237726" defTabSz="965760" eaLnBrk="0" hangingPunct="0">
              <a:defRPr sz="3000" b="1">
                <a:solidFill>
                  <a:schemeClr val="tx1"/>
                </a:solidFill>
                <a:latin typeface="Times New Roman" pitchFamily="18" charset="0"/>
              </a:defRPr>
            </a:lvl4pPr>
            <a:lvl5pPr marL="2139528" indent="-237726" defTabSz="965760" eaLnBrk="0" hangingPunct="0">
              <a:defRPr sz="3000" b="1">
                <a:solidFill>
                  <a:schemeClr val="tx1"/>
                </a:solidFill>
                <a:latin typeface="Times New Roman" pitchFamily="18" charset="0"/>
              </a:defRPr>
            </a:lvl5pPr>
            <a:lvl6pPr marL="2614979" indent="-237726" defTabSz="965760" eaLnBrk="0" fontAlgn="base" hangingPunct="0">
              <a:spcBef>
                <a:spcPct val="0"/>
              </a:spcBef>
              <a:spcAft>
                <a:spcPct val="0"/>
              </a:spcAft>
              <a:defRPr sz="3000" b="1">
                <a:solidFill>
                  <a:schemeClr val="tx1"/>
                </a:solidFill>
                <a:latin typeface="Times New Roman" pitchFamily="18" charset="0"/>
              </a:defRPr>
            </a:lvl6pPr>
            <a:lvl7pPr marL="3090430" indent="-237726" defTabSz="965760" eaLnBrk="0" fontAlgn="base" hangingPunct="0">
              <a:spcBef>
                <a:spcPct val="0"/>
              </a:spcBef>
              <a:spcAft>
                <a:spcPct val="0"/>
              </a:spcAft>
              <a:defRPr sz="3000" b="1">
                <a:solidFill>
                  <a:schemeClr val="tx1"/>
                </a:solidFill>
                <a:latin typeface="Times New Roman" pitchFamily="18" charset="0"/>
              </a:defRPr>
            </a:lvl7pPr>
            <a:lvl8pPr marL="3565881" indent="-237726" defTabSz="965760" eaLnBrk="0" fontAlgn="base" hangingPunct="0">
              <a:spcBef>
                <a:spcPct val="0"/>
              </a:spcBef>
              <a:spcAft>
                <a:spcPct val="0"/>
              </a:spcAft>
              <a:defRPr sz="3000" b="1">
                <a:solidFill>
                  <a:schemeClr val="tx1"/>
                </a:solidFill>
                <a:latin typeface="Times New Roman" pitchFamily="18" charset="0"/>
              </a:defRPr>
            </a:lvl8pPr>
            <a:lvl9pPr marL="4041332" indent="-237726" defTabSz="965760" eaLnBrk="0" fontAlgn="base" hangingPunct="0">
              <a:spcBef>
                <a:spcPct val="0"/>
              </a:spcBef>
              <a:spcAft>
                <a:spcPct val="0"/>
              </a:spcAft>
              <a:defRPr sz="3000" b="1">
                <a:solidFill>
                  <a:schemeClr val="tx1"/>
                </a:solidFill>
                <a:latin typeface="Times New Roman" pitchFamily="18" charset="0"/>
              </a:defRPr>
            </a:lvl9pPr>
          </a:lstStyle>
          <a:p>
            <a:pPr eaLnBrk="1" hangingPunct="1">
              <a:defRPr/>
            </a:pPr>
            <a:fld id="{771B2CA7-2A51-49A3-9105-71AEF2B1D528}" type="slidenum">
              <a:rPr lang="en-US" sz="1200" b="0">
                <a:solidFill>
                  <a:prstClr val="black"/>
                </a:solidFill>
              </a:rPr>
              <a:pPr eaLnBrk="1" hangingPunct="1">
                <a:defRPr/>
              </a:pPr>
              <a:t>5</a:t>
            </a:fld>
            <a:endParaRPr lang="en-US" sz="1200" b="0">
              <a:solidFill>
                <a:prstClr val="black"/>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fontAlgn="base" hangingPunct="1">
              <a:spcBef>
                <a:spcPct val="30000"/>
              </a:spcBef>
              <a:spcAft>
                <a:spcPct val="0"/>
              </a:spcAft>
            </a:pPr>
            <a:endParaRPr lang="en-US" sz="1600" dirty="0">
              <a:latin typeface="Arial" charset="0"/>
              <a:cs typeface="Arial" panose="020B0604020202020204" pitchFamily="34" charset="0"/>
            </a:endParaRPr>
          </a:p>
        </p:txBody>
      </p:sp>
    </p:spTree>
    <p:extLst>
      <p:ext uri="{BB962C8B-B14F-4D97-AF65-F5344CB8AC3E}">
        <p14:creationId xmlns:p14="http://schemas.microsoft.com/office/powerpoint/2010/main" val="98235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dirty="0"/>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7853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478">
              <a:defRPr/>
            </a:pPr>
            <a:fld id="{73C43B9B-87D0-4380-A962-F69BD125AC41}" type="slidenum">
              <a:rPr lang="en-US">
                <a:solidFill>
                  <a:prstClr val="black"/>
                </a:solidFill>
                <a:latin typeface="Calibri"/>
              </a:rPr>
              <a:pPr defTabSz="949478">
                <a:defRPr/>
              </a:pPr>
              <a:t>13</a:t>
            </a:fld>
            <a:endParaRPr lang="en-US" dirty="0">
              <a:solidFill>
                <a:prstClr val="black"/>
              </a:solidFill>
              <a:latin typeface="Calibri"/>
            </a:endParaRPr>
          </a:p>
        </p:txBody>
      </p:sp>
    </p:spTree>
    <p:extLst>
      <p:ext uri="{BB962C8B-B14F-4D97-AF65-F5344CB8AC3E}">
        <p14:creationId xmlns:p14="http://schemas.microsoft.com/office/powerpoint/2010/main" val="3505156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pPr defTabSz="949478">
              <a:defRPr/>
            </a:pPr>
            <a:fld id="{0E78A471-D789-41F3-8A64-F8CE717DD838}" type="slidenum">
              <a:rPr lang="en-GB">
                <a:solidFill>
                  <a:prstClr val="black"/>
                </a:solidFill>
                <a:latin typeface="Calibri"/>
              </a:rPr>
              <a:pPr defTabSz="949478">
                <a:defRPr/>
              </a:pPr>
              <a:t>21</a:t>
            </a:fld>
            <a:endParaRPr lang="en-GB">
              <a:solidFill>
                <a:prstClr val="black"/>
              </a:solidFill>
              <a:latin typeface="Calibri"/>
            </a:endParaRPr>
          </a:p>
        </p:txBody>
      </p:sp>
      <p:sp>
        <p:nvSpPr>
          <p:cNvPr id="4099" name="Rectangle 1"/>
          <p:cNvSpPr txBox="1">
            <a:spLocks noGrp="1" noRot="1" noChangeAspect="1" noChangeArrowheads="1" noTextEdit="1"/>
          </p:cNvSpPr>
          <p:nvPr>
            <p:ph type="sldImg"/>
          </p:nvPr>
        </p:nvSpPr>
        <p:spPr>
          <a:xfrm>
            <a:off x="266700" y="841375"/>
            <a:ext cx="7364413" cy="4141788"/>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89609" y="5249104"/>
            <a:ext cx="6320178" cy="4973439"/>
          </a:xfrm>
          <a:noFill/>
          <a:ln/>
        </p:spPr>
        <p:txBody>
          <a:bodyPr tIns="10990"/>
          <a:lstStyle/>
          <a:p>
            <a:pPr algn="just">
              <a:lnSpc>
                <a:spcPct val="93000"/>
              </a:lnSpc>
              <a:spcBef>
                <a:spcPct val="0"/>
              </a:spcBef>
              <a:tabLst>
                <a:tab pos="751669" algn="l"/>
                <a:tab pos="1503339" algn="l"/>
                <a:tab pos="2255008" algn="l"/>
                <a:tab pos="3006678" algn="l"/>
                <a:tab pos="3758348" algn="l"/>
                <a:tab pos="4510018" algn="l"/>
                <a:tab pos="5261687" algn="l"/>
                <a:tab pos="6013356" algn="l"/>
              </a:tabLst>
            </a:pPr>
            <a:r>
              <a:t>Cost‐effective acceptability curve: base case analysis. (a) Willingness‐to‐pay indicates willingness‐to‐pay for a one percentage point increase in the probability a patient is engaged in treatment 30‐days post‐enrollment. (b) Willingness‐to‐pay indicates willingness‐to‐pay for one additional opioid‐free day in the past 7 days. [Colour figure can be viewed at wileyonlinelibrary.com]</a:t>
            </a:r>
          </a:p>
          <a:p>
            <a:endParaRPr/>
          </a:p>
          <a:p>
            <a:r>
              <a:rPr lang="en-GB"/>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a:p>
        </p:txBody>
      </p:sp>
    </p:spTree>
    <p:extLst>
      <p:ext uri="{BB962C8B-B14F-4D97-AF65-F5344CB8AC3E}">
        <p14:creationId xmlns:p14="http://schemas.microsoft.com/office/powerpoint/2010/main" val="835943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F8732F91-20BE-4D86-ADD0-EA0900478554}" type="slidenum">
              <a:rPr lang="en-US" altLang="en-US">
                <a:solidFill>
                  <a:prstClr val="black"/>
                </a:solidFill>
                <a:latin typeface="Calibri"/>
              </a:rPr>
              <a:pPr defTabSz="931774">
                <a:defRPr/>
              </a:pPr>
              <a:t>24</a:t>
            </a:fld>
            <a:endParaRPr lang="en-US" altLang="en-US">
              <a:solidFill>
                <a:prstClr val="black"/>
              </a:solidFill>
              <a:latin typeface="Calibri"/>
            </a:endParaRPr>
          </a:p>
        </p:txBody>
      </p:sp>
    </p:spTree>
    <p:extLst>
      <p:ext uri="{BB962C8B-B14F-4D97-AF65-F5344CB8AC3E}">
        <p14:creationId xmlns:p14="http://schemas.microsoft.com/office/powerpoint/2010/main" val="3104442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49478">
              <a:defRPr/>
            </a:pPr>
            <a:fld id="{D77F09DD-74BC-4DF3-AC25-D6C4CBFB6912}" type="slidenum">
              <a:rPr lang="en-US">
                <a:solidFill>
                  <a:prstClr val="black"/>
                </a:solidFill>
                <a:latin typeface="Calibri"/>
              </a:rPr>
              <a:pPr defTabSz="949478">
                <a:defRPr/>
              </a:pPr>
              <a:t>26</a:t>
            </a:fld>
            <a:endParaRPr lang="en-US">
              <a:solidFill>
                <a:prstClr val="black"/>
              </a:solidFill>
              <a:latin typeface="Calibri"/>
            </a:endParaRPr>
          </a:p>
        </p:txBody>
      </p:sp>
    </p:spTree>
    <p:extLst>
      <p:ext uri="{BB962C8B-B14F-4D97-AF65-F5344CB8AC3E}">
        <p14:creationId xmlns:p14="http://schemas.microsoft.com/office/powerpoint/2010/main" val="592143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0069 was born</a:t>
            </a:r>
          </a:p>
        </p:txBody>
      </p:sp>
      <p:sp>
        <p:nvSpPr>
          <p:cNvPr id="4" name="Slide Number Placeholder 3"/>
          <p:cNvSpPr>
            <a:spLocks noGrp="1"/>
          </p:cNvSpPr>
          <p:nvPr>
            <p:ph type="sldNum" sz="quarter" idx="10"/>
          </p:nvPr>
        </p:nvSpPr>
        <p:spPr/>
        <p:txBody>
          <a:bodyPr/>
          <a:lstStyle/>
          <a:p>
            <a:pPr defTabSz="949478" fontAlgn="base">
              <a:spcBef>
                <a:spcPct val="0"/>
              </a:spcBef>
              <a:spcAft>
                <a:spcPct val="0"/>
              </a:spcAft>
              <a:defRPr/>
            </a:pPr>
            <a:fld id="{F8732F91-20BE-4D86-ADD0-EA0900478554}" type="slidenum">
              <a:rPr lang="en-US" altLang="en-US">
                <a:solidFill>
                  <a:prstClr val="black"/>
                </a:solidFill>
                <a:latin typeface="Calibri" panose="020F0502020204030204" pitchFamily="34" charset="0"/>
                <a:ea typeface="MS PGothic" panose="020B0600070205080204" pitchFamily="34" charset="-128"/>
              </a:rPr>
              <a:pPr defTabSz="949478" fontAlgn="base">
                <a:spcBef>
                  <a:spcPct val="0"/>
                </a:spcBef>
                <a:spcAft>
                  <a:spcPct val="0"/>
                </a:spcAft>
                <a:defRPr/>
              </a:pPr>
              <a:t>27</a:t>
            </a:fld>
            <a:endParaRPr lang="en-US" altLang="en-US">
              <a:solidFill>
                <a:prstClr val="black"/>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359652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u="sng" dirty="0"/>
              <a:t>Primary</a:t>
            </a:r>
            <a:r>
              <a:rPr lang="en-US" dirty="0"/>
              <a:t> Of the n=134 unique adult ED patients identified to be eligible and willing to receive ED-initiated BUP according to criteria delineated in site-specific clinical protocols, 112 (83.6%) received ED-initiated BUP</a:t>
            </a:r>
          </a:p>
          <a:p>
            <a:r>
              <a:rPr lang="en-US" u="sng" dirty="0"/>
              <a:t>Secondary</a:t>
            </a:r>
            <a:r>
              <a:rPr lang="en-US" dirty="0"/>
              <a:t>:  Of the 40 patient-participants who received ED-initiated BUP, the proportion and corresponding 95% confidence interval who were engaged in treatment 30 days after the initial ED visit were estimated via a Bayesian method to be </a:t>
            </a:r>
            <a:r>
              <a:rPr lang="en-US" b="1" dirty="0"/>
              <a:t>49.0% (35.6% - 62.5%).  </a:t>
            </a:r>
            <a:endParaRPr lang="en-US" dirty="0"/>
          </a:p>
          <a:p>
            <a:r>
              <a:rPr lang="en-US" dirty="0"/>
              <a:t> </a:t>
            </a:r>
          </a:p>
          <a:p>
            <a:r>
              <a:rPr lang="en-US" dirty="0"/>
              <a:t> </a:t>
            </a:r>
            <a:r>
              <a:rPr lang="en-US" sz="800" dirty="0"/>
              <a:t> </a:t>
            </a:r>
            <a:endParaRPr lang="en-US" sz="2400" dirty="0"/>
          </a:p>
          <a:p>
            <a:r>
              <a:rPr lang="en-US" sz="800" b="1" u="sng" dirty="0"/>
              <a:t>Main Secondary Outcome ­– Engagement in Treatment at Day 30</a:t>
            </a:r>
            <a:endParaRPr lang="en-US" sz="2400" dirty="0"/>
          </a:p>
          <a:p>
            <a:r>
              <a:rPr lang="en-US" sz="800" dirty="0"/>
              <a:t>Of the 40 patient-participants who received ED-initiated BUP, the proportion and corresponding 95% confidence interval who were engaged in treatment 30 days after the initial ED visit were estimated via a Bayesian method to be </a:t>
            </a:r>
            <a:r>
              <a:rPr lang="en-US" sz="800" b="1" dirty="0"/>
              <a:t>49.0% (35.6% - 62.5%).   </a:t>
            </a:r>
            <a:r>
              <a:rPr lang="en-US" sz="800" dirty="0"/>
              <a:t>Among the BUP-receiving patient-participants, 26 of 38 study completers (68.4%) reported attending a visit for OUD treatment after discharge.</a:t>
            </a:r>
            <a:endParaRPr lang="en-US" sz="2400" dirty="0"/>
          </a:p>
          <a:p>
            <a:r>
              <a:rPr lang="en-US" sz="800" dirty="0"/>
              <a:t> </a:t>
            </a:r>
            <a:endParaRPr lang="en-US" sz="2400" dirty="0"/>
          </a:p>
          <a:p>
            <a:r>
              <a:rPr lang="en-US" sz="800" b="1" u="sng" dirty="0"/>
              <a:t>Additional Secondary Outcomes</a:t>
            </a:r>
            <a:r>
              <a:rPr lang="en-US" sz="800" i="1" dirty="0"/>
              <a:t> </a:t>
            </a:r>
            <a:r>
              <a:rPr lang="en-US" sz="800" b="1" dirty="0"/>
              <a:t>Non-medical opioid use decreased:</a:t>
            </a:r>
            <a:r>
              <a:rPr lang="en-US" sz="800" dirty="0"/>
              <a:t>  </a:t>
            </a:r>
            <a:endParaRPr lang="en-US" sz="2400" dirty="0"/>
          </a:p>
          <a:p>
            <a:pPr lvl="1"/>
            <a:r>
              <a:rPr lang="en-US" sz="800" dirty="0"/>
              <a:t>The mean number of self-reported days of non-medical opioid use in the 7 days prior (via Timeline Follow-back [TLFB]) was 4.0 at baseline and 1.2 at Day 30; the mean </a:t>
            </a:r>
            <a:r>
              <a:rPr lang="en-US" sz="800" b="1" dirty="0"/>
              <a:t>difference of -2.9 (95% CI: -3.89, -1.95)</a:t>
            </a:r>
            <a:r>
              <a:rPr lang="en-US" sz="800" dirty="0"/>
              <a:t> between Day 30 and baseline was statistically significant (p&lt;0.001).  </a:t>
            </a:r>
            <a:endParaRPr lang="en-US" sz="2400" dirty="0"/>
          </a:p>
          <a:p>
            <a:pPr lvl="1"/>
            <a:r>
              <a:rPr lang="en-US" sz="800" b="1" dirty="0"/>
              <a:t>18/35 (51.4%) had negative urine toxicology </a:t>
            </a:r>
            <a:r>
              <a:rPr lang="en-US" sz="800" dirty="0"/>
              <a:t>results for opioids at the Day 30 research visit (Table 5).  17/35 (48.6%) had positive toxicology for opioids, including 14/35 (40.0%) that were positive for fentanyl. </a:t>
            </a:r>
            <a:endParaRPr lang="en-US" sz="2400" dirty="0"/>
          </a:p>
          <a:p>
            <a:pPr lvl="0"/>
            <a:r>
              <a:rPr lang="en-US" sz="800" b="1" dirty="0"/>
              <a:t>Overdoses decreased</a:t>
            </a:r>
            <a:r>
              <a:rPr lang="en-US" sz="800" i="1" dirty="0"/>
              <a:t>:</a:t>
            </a:r>
            <a:r>
              <a:rPr lang="en-US" sz="800" dirty="0"/>
              <a:t>  There was a significant change in the likelihood of overdose involving opioids, as measured by self-report, in the 30 days prior to the baseline visit compared to the 30-days follow up visit (p=0.019). The </a:t>
            </a:r>
            <a:r>
              <a:rPr lang="en-US" sz="800" b="1" dirty="0"/>
              <a:t>Odds Ratio of 4.03</a:t>
            </a:r>
            <a:r>
              <a:rPr lang="en-US" sz="800" dirty="0"/>
              <a:t> (95% CI: 1.27-12.75) suggests that the odds of 1+ days of overdose involving opioids where the patient-participant lost consciousness, needed medical care, or used more than patient-participant wanted was 4.03 times higher at baseline compared to Day 30</a:t>
            </a:r>
            <a:endParaRPr lang="en-US" sz="2400" dirty="0"/>
          </a:p>
          <a:p>
            <a:pPr lvl="0"/>
            <a:r>
              <a:rPr lang="en-US" sz="800" b="1" dirty="0"/>
              <a:t>Buprenorphine use</a:t>
            </a:r>
            <a:r>
              <a:rPr lang="en-US" sz="800" dirty="0"/>
              <a:t> was confirmed by urine toxicology in 28/35 (80.0%) at day 30.</a:t>
            </a:r>
            <a:endParaRPr lang="en-US" sz="2400" dirty="0"/>
          </a:p>
          <a:p>
            <a:pPr lvl="0"/>
            <a:r>
              <a:rPr lang="en-US" sz="800" b="1" dirty="0"/>
              <a:t>Outpatient visits increased</a:t>
            </a:r>
            <a:r>
              <a:rPr lang="en-US" sz="800" dirty="0"/>
              <a:t>:  OR = 0.12 (95% CI: 0.04-0.37) suggests that the odds of 1+ visits in the past 30 days was 0.12 times lower at baseline compared to Day 30.</a:t>
            </a:r>
            <a:endParaRPr lang="en-US" sz="2400" dirty="0"/>
          </a:p>
          <a:p>
            <a:pPr lvl="0"/>
            <a:r>
              <a:rPr lang="en-US" sz="800" b="1" dirty="0"/>
              <a:t>Treatment was highly acceptable</a:t>
            </a:r>
            <a:r>
              <a:rPr lang="en-US" sz="800" dirty="0"/>
              <a:t>: At Day 30, most patient-participants that received ED-initiated buprenorphine (67.5%) were satisfied or very satisfied with how buprenorphine works. The previously reported engagement in treatment outcomes are also indicators of acceptability.  The average score at Day 30 for “On a scale of 1-10, how likely are you to recommend to others that they consider this treatment?” was 7.9 (SD = 2.57).</a:t>
            </a:r>
            <a:endParaRPr lang="en-US" sz="2400" dirty="0"/>
          </a:p>
          <a:p>
            <a:pPr lvl="0"/>
            <a:r>
              <a:rPr lang="en-US" sz="800" b="1" dirty="0"/>
              <a:t>Quality of Life Improved:</a:t>
            </a:r>
            <a:r>
              <a:rPr lang="en-US" sz="800" dirty="0"/>
              <a:t>  The mean EQ-5D-3L Health State Index Score was 0.68 at baseline and 0.76 at Day 30; the mean difference of 0.08 (95% CI: 0.0005, 0.16) between Day 30 and baseline was marginally statistically significant (p-value=0.049).</a:t>
            </a:r>
            <a:endParaRPr lang="en-US" sz="2400" dirty="0"/>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34E1954E-C4DC-6C4C-98C0-F315261DE6CA}" type="slidenum">
              <a:rPr lang="en-US">
                <a:solidFill>
                  <a:prstClr val="black"/>
                </a:solidFill>
                <a:latin typeface="Calibri"/>
              </a:rPr>
              <a:pPr defTabSz="931774">
                <a:defRPr/>
              </a:pPr>
              <a:t>29</a:t>
            </a:fld>
            <a:endParaRPr lang="en-US">
              <a:solidFill>
                <a:prstClr val="black"/>
              </a:solidFill>
              <a:latin typeface="Calibri"/>
            </a:endParaRPr>
          </a:p>
        </p:txBody>
      </p:sp>
    </p:spTree>
    <p:extLst>
      <p:ext uri="{BB962C8B-B14F-4D97-AF65-F5344CB8AC3E}">
        <p14:creationId xmlns:p14="http://schemas.microsoft.com/office/powerpoint/2010/main" val="24224757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12192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a:spLocks noChangeArrowheads="1"/>
          </p:cNvSpPr>
          <p:nvPr userDrawn="1"/>
        </p:nvSpPr>
        <p:spPr bwMode="auto">
          <a:xfrm>
            <a:off x="0" y="6011864"/>
            <a:ext cx="12192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1800" dirty="0">
              <a:solidFill>
                <a:schemeClr val="lt1"/>
              </a:solidFill>
              <a:latin typeface="+mn-lt"/>
              <a:ea typeface="+mn-ea"/>
            </a:endParaRPr>
          </a:p>
        </p:txBody>
      </p:sp>
      <p:sp>
        <p:nvSpPr>
          <p:cNvPr id="9" name="Rectangle 3"/>
          <p:cNvSpPr>
            <a:spLocks noChangeArrowheads="1"/>
          </p:cNvSpPr>
          <p:nvPr userDrawn="1"/>
        </p:nvSpPr>
        <p:spPr bwMode="auto">
          <a:xfrm>
            <a:off x="0" y="57483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dirty="0">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12192000" cy="5664200"/>
          </a:xfrm>
          <a:prstGeom prst="rect">
            <a:avLst/>
          </a:prstGeom>
          <a:solidFill>
            <a:schemeClr val="accent6"/>
          </a:solidFill>
          <a:ln w="9525">
            <a:noFill/>
            <a:miter lim="800000"/>
            <a:headEnd/>
            <a:tailEnd/>
          </a:ln>
        </p:spPr>
        <p:txBody>
          <a:bodyPr wrap="none" anchor="ctr"/>
          <a:lstStyle/>
          <a:p>
            <a:endParaRPr lang="en-US" sz="1800" dirty="0"/>
          </a:p>
        </p:txBody>
      </p:sp>
      <p:pic>
        <p:nvPicPr>
          <p:cNvPr id="11" name="Picture 12" descr="YSM_Shield_CMYK.jpg"/>
          <p:cNvPicPr>
            <a:picLocks noChangeAspect="1"/>
          </p:cNvPicPr>
          <p:nvPr userDrawn="1"/>
        </p:nvPicPr>
        <p:blipFill>
          <a:blip r:embed="rId2" cstate="print"/>
          <a:srcRect/>
          <a:stretch>
            <a:fillRect/>
          </a:stretch>
        </p:blipFill>
        <p:spPr bwMode="auto">
          <a:xfrm>
            <a:off x="11125200" y="6143626"/>
            <a:ext cx="762000" cy="714375"/>
          </a:xfrm>
          <a:prstGeom prst="rect">
            <a:avLst/>
          </a:prstGeom>
          <a:noFill/>
          <a:ln w="9525">
            <a:noFill/>
            <a:miter lim="800000"/>
            <a:headEnd/>
            <a:tailEnd/>
          </a:ln>
        </p:spPr>
      </p:pic>
      <p:pic>
        <p:nvPicPr>
          <p:cNvPr id="12" name="Picture 2" descr="Z:\Justin\Logos\YSM\New Brand\YSM_YaleBlue_CMYK.png"/>
          <p:cNvPicPr>
            <a:picLocks noChangeAspect="1" noChangeArrowheads="1"/>
          </p:cNvPicPr>
          <p:nvPr userDrawn="1"/>
        </p:nvPicPr>
        <p:blipFill>
          <a:blip r:embed="rId3" cstate="print"/>
          <a:srcRect/>
          <a:stretch>
            <a:fillRect/>
          </a:stretch>
        </p:blipFill>
        <p:spPr bwMode="auto">
          <a:xfrm>
            <a:off x="711201" y="6343357"/>
            <a:ext cx="4870449" cy="266993"/>
          </a:xfrm>
          <a:prstGeom prst="rect">
            <a:avLst/>
          </a:prstGeom>
          <a:noFill/>
        </p:spPr>
      </p:pic>
      <p:sp>
        <p:nvSpPr>
          <p:cNvPr id="13" name="Title Placeholder 14"/>
          <p:cNvSpPr>
            <a:spLocks noGrp="1"/>
          </p:cNvSpPr>
          <p:nvPr>
            <p:ph type="title" hasCustomPrompt="1"/>
          </p:nvPr>
        </p:nvSpPr>
        <p:spPr>
          <a:xfrm>
            <a:off x="711200" y="990601"/>
            <a:ext cx="109728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711200" y="2514600"/>
            <a:ext cx="109728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711200" y="3657600"/>
            <a:ext cx="109728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125372980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161AB29-8076-480B-A3A9-AA2C6E8CA309}" type="datetimeFigureOut">
              <a:rPr lang="en-US"/>
              <a:pPr>
                <a:defRPr/>
              </a:pPr>
              <a:t>11/17/2021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653FEF-530B-4080-929D-CF34DDC6D2D5}" type="slidenum">
              <a:rPr lang="en-US" altLang="en-US"/>
              <a:pPr>
                <a:defRPr/>
              </a:pPr>
              <a:t>‹#›</a:t>
            </a:fld>
            <a:endParaRPr lang="en-US" altLang="en-US"/>
          </a:p>
        </p:txBody>
      </p:sp>
    </p:spTree>
    <p:extLst>
      <p:ext uri="{BB962C8B-B14F-4D97-AF65-F5344CB8AC3E}">
        <p14:creationId xmlns:p14="http://schemas.microsoft.com/office/powerpoint/2010/main" val="23445870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9C64E-3639-4888-A445-359ECCE65A92}"/>
              </a:ext>
            </a:extLst>
          </p:cNvPr>
          <p:cNvSpPr>
            <a:spLocks noGrp="1"/>
          </p:cNvSpPr>
          <p:nvPr>
            <p:ph type="title"/>
          </p:nvPr>
        </p:nvSpPr>
        <p:spPr/>
        <p:txBody>
          <a:bodyPr/>
          <a:lstStyle>
            <a:lvl1pPr>
              <a:defRPr>
                <a:solidFill>
                  <a:srgbClr val="000099"/>
                </a:solidFill>
                <a:latin typeface="Franklin Gothic Medium" panose="020B0603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928EA72-ACA9-441B-A95B-AB775064F849}"/>
              </a:ext>
            </a:extLst>
          </p:cNvPr>
          <p:cNvSpPr>
            <a:spLocks noGrp="1"/>
          </p:cNvSpPr>
          <p:nvPr>
            <p:ph idx="1"/>
          </p:nvPr>
        </p:nvSpPr>
        <p:spPr/>
        <p:txBody>
          <a:bodyPr/>
          <a:lstStyle>
            <a:lvl1pPr>
              <a:defRPr>
                <a:latin typeface="Franklin Gothic Medium" panose="020B0603020102020204" pitchFamily="34" charset="0"/>
              </a:defRPr>
            </a:lvl1pPr>
            <a:lvl2pPr>
              <a:defRPr>
                <a:latin typeface="Franklin Gothic Medium" panose="020B0603020102020204" pitchFamily="34" charset="0"/>
              </a:defRPr>
            </a:lvl2pPr>
            <a:lvl3pPr>
              <a:defRPr>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DACA74-AC7F-4B14-8E3C-8E32251AF208}"/>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5" name="Footer Placeholder 4">
            <a:extLst>
              <a:ext uri="{FF2B5EF4-FFF2-40B4-BE49-F238E27FC236}">
                <a16:creationId xmlns:a16="http://schemas.microsoft.com/office/drawing/2014/main" id="{05F40DC7-81BC-40A9-A8C8-005086393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D5E85-9A6E-4A50-A506-406396D80C63}"/>
              </a:ext>
            </a:extLst>
          </p:cNvPr>
          <p:cNvSpPr>
            <a:spLocks noGrp="1"/>
          </p:cNvSpPr>
          <p:nvPr>
            <p:ph type="sldNum" sz="quarter" idx="12"/>
          </p:nvPr>
        </p:nvSpPr>
        <p:spPr/>
        <p:txBody>
          <a:bodyPr/>
          <a:lstStyle/>
          <a:p>
            <a:fld id="{1D6E5690-A8C5-4471-9A4B-CA82B9263375}" type="slidenum">
              <a:rPr lang="en-US" smtClean="0"/>
              <a:t>‹#›</a:t>
            </a:fld>
            <a:endParaRPr lang="en-US"/>
          </a:p>
        </p:txBody>
      </p:sp>
      <p:grpSp>
        <p:nvGrpSpPr>
          <p:cNvPr id="9" name="Group 8">
            <a:extLst>
              <a:ext uri="{FF2B5EF4-FFF2-40B4-BE49-F238E27FC236}">
                <a16:creationId xmlns:a16="http://schemas.microsoft.com/office/drawing/2014/main" id="{CF92DF49-E71C-4E0C-A95F-85A067725428}"/>
              </a:ext>
            </a:extLst>
          </p:cNvPr>
          <p:cNvGrpSpPr/>
          <p:nvPr userDrawn="1"/>
        </p:nvGrpSpPr>
        <p:grpSpPr>
          <a:xfrm>
            <a:off x="10357558" y="185738"/>
            <a:ext cx="1626624" cy="1442893"/>
            <a:chOff x="10565376" y="136525"/>
            <a:chExt cx="1626624" cy="1442893"/>
          </a:xfrm>
        </p:grpSpPr>
        <p:pic>
          <p:nvPicPr>
            <p:cNvPr id="7" name="Picture 6">
              <a:extLst>
                <a:ext uri="{FF2B5EF4-FFF2-40B4-BE49-F238E27FC236}">
                  <a16:creationId xmlns:a16="http://schemas.microsoft.com/office/drawing/2014/main" id="{A77C15B7-6538-414E-B102-EE751D6052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5376" y="136525"/>
              <a:ext cx="1626624" cy="1442893"/>
            </a:xfrm>
            <a:prstGeom prst="rect">
              <a:avLst/>
            </a:prstGeom>
          </p:spPr>
        </p:pic>
        <p:sp>
          <p:nvSpPr>
            <p:cNvPr id="8" name="TextBox 7">
              <a:extLst>
                <a:ext uri="{FF2B5EF4-FFF2-40B4-BE49-F238E27FC236}">
                  <a16:creationId xmlns:a16="http://schemas.microsoft.com/office/drawing/2014/main" id="{55C1CD12-F9A9-4527-BA20-C6C753C2155B}"/>
                </a:ext>
              </a:extLst>
            </p:cNvPr>
            <p:cNvSpPr txBox="1"/>
            <p:nvPr userDrawn="1"/>
          </p:nvSpPr>
          <p:spPr>
            <a:xfrm>
              <a:off x="11105804" y="719471"/>
              <a:ext cx="846512" cy="276999"/>
            </a:xfrm>
            <a:prstGeom prst="rect">
              <a:avLst/>
            </a:prstGeom>
            <a:noFill/>
          </p:spPr>
          <p:txBody>
            <a:bodyPr wrap="square" rtlCol="0">
              <a:spAutoFit/>
            </a:bodyPr>
            <a:lstStyle/>
            <a:p>
              <a:r>
                <a:rPr lang="en-US" sz="1200" b="1" dirty="0">
                  <a:latin typeface="Franklin Gothic Medium" panose="020B0603020102020204" pitchFamily="34" charset="0"/>
                </a:rPr>
                <a:t>0099</a:t>
              </a:r>
            </a:p>
          </p:txBody>
        </p:sp>
      </p:grpSp>
    </p:spTree>
    <p:extLst>
      <p:ext uri="{BB962C8B-B14F-4D97-AF65-F5344CB8AC3E}">
        <p14:creationId xmlns:p14="http://schemas.microsoft.com/office/powerpoint/2010/main" val="12379132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63211-5A2C-4990-9954-DADA81027040}"/>
              </a:ext>
            </a:extLst>
          </p:cNvPr>
          <p:cNvSpPr>
            <a:spLocks noGrp="1"/>
          </p:cNvSpPr>
          <p:nvPr>
            <p:ph type="title"/>
          </p:nvPr>
        </p:nvSpPr>
        <p:spPr>
          <a:xfrm>
            <a:off x="831850" y="1709738"/>
            <a:ext cx="10515600" cy="2852737"/>
          </a:xfrm>
        </p:spPr>
        <p:txBody>
          <a:bodyPr anchor="b"/>
          <a:lstStyle>
            <a:lvl1pPr>
              <a:defRPr sz="6000">
                <a:solidFill>
                  <a:srgbClr val="000099"/>
                </a:solidFill>
                <a:latin typeface="Franklin Gothic Medium" panose="020B0603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94F2D2D-0820-48A1-89FC-FF6093CB96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D64036B-B869-459F-98AB-6E3C036ABE3C}"/>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5" name="Footer Placeholder 4">
            <a:extLst>
              <a:ext uri="{FF2B5EF4-FFF2-40B4-BE49-F238E27FC236}">
                <a16:creationId xmlns:a16="http://schemas.microsoft.com/office/drawing/2014/main" id="{B5757484-5C71-4902-8037-76EBFD9C1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7382C-F8AB-43D3-8522-E389DDF9D30F}"/>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1399383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C9FA-1AE1-46DE-918F-7B0B32774803}"/>
              </a:ext>
            </a:extLst>
          </p:cNvPr>
          <p:cNvSpPr>
            <a:spLocks noGrp="1"/>
          </p:cNvSpPr>
          <p:nvPr>
            <p:ph type="title"/>
          </p:nvPr>
        </p:nvSpPr>
        <p:spPr/>
        <p:txBody>
          <a:bodyPr/>
          <a:lstStyle>
            <a:lvl1pPr>
              <a:defRPr>
                <a:solidFill>
                  <a:srgbClr val="000099"/>
                </a:solidFill>
                <a:latin typeface="Franklin Gothic Medium" panose="020B0603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9E03F53-CE78-46C9-AF4A-A2BA3254D4E8}"/>
              </a:ext>
            </a:extLst>
          </p:cNvPr>
          <p:cNvSpPr>
            <a:spLocks noGrp="1"/>
          </p:cNvSpPr>
          <p:nvPr>
            <p:ph sz="half" idx="1"/>
          </p:nvPr>
        </p:nvSpPr>
        <p:spPr>
          <a:xfrm>
            <a:off x="838200" y="1825625"/>
            <a:ext cx="5181600" cy="4351338"/>
          </a:xfrm>
        </p:spPr>
        <p:txBody>
          <a:bodyPr/>
          <a:lstStyle>
            <a:lvl1pPr>
              <a:defRPr>
                <a:latin typeface="Franklin Gothic Medium" panose="020B0603020102020204" pitchFamily="34" charset="0"/>
              </a:defRPr>
            </a:lvl1pPr>
            <a:lvl2pPr>
              <a:defRPr>
                <a:latin typeface="Franklin Gothic Medium" panose="020B0603020102020204" pitchFamily="34" charset="0"/>
              </a:defRPr>
            </a:lvl2pPr>
            <a:lvl3pPr>
              <a:defRPr>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E9DEEAB-DD4D-4E0F-973C-809E27252587}"/>
              </a:ext>
            </a:extLst>
          </p:cNvPr>
          <p:cNvSpPr>
            <a:spLocks noGrp="1"/>
          </p:cNvSpPr>
          <p:nvPr>
            <p:ph sz="half" idx="2"/>
          </p:nvPr>
        </p:nvSpPr>
        <p:spPr>
          <a:xfrm>
            <a:off x="6172200" y="1825625"/>
            <a:ext cx="5181600" cy="4351338"/>
          </a:xfrm>
        </p:spPr>
        <p:txBody>
          <a:bodyPr/>
          <a:lstStyle>
            <a:lvl1pPr>
              <a:defRPr>
                <a:latin typeface="Franklin Gothic Medium" panose="020B0603020102020204" pitchFamily="34" charset="0"/>
              </a:defRPr>
            </a:lvl1pPr>
            <a:lvl2pPr>
              <a:defRPr>
                <a:latin typeface="Franklin Gothic Medium" panose="020B0603020102020204" pitchFamily="34" charset="0"/>
              </a:defRPr>
            </a:lvl2pPr>
            <a:lvl3pPr>
              <a:defRPr>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94D657D-3704-4327-B308-C6AE1B618EE8}"/>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6" name="Footer Placeholder 5">
            <a:extLst>
              <a:ext uri="{FF2B5EF4-FFF2-40B4-BE49-F238E27FC236}">
                <a16:creationId xmlns:a16="http://schemas.microsoft.com/office/drawing/2014/main" id="{28117620-44F3-4794-98C2-D7A48FC5A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96DD78-C96B-498D-95FD-11722D5327B6}"/>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25657084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414DC-7F49-4018-8DFF-E16A1A7C8AE2}"/>
              </a:ext>
            </a:extLst>
          </p:cNvPr>
          <p:cNvSpPr>
            <a:spLocks noGrp="1"/>
          </p:cNvSpPr>
          <p:nvPr>
            <p:ph type="title"/>
          </p:nvPr>
        </p:nvSpPr>
        <p:spPr>
          <a:xfrm>
            <a:off x="839788" y="365125"/>
            <a:ext cx="10515600" cy="1325563"/>
          </a:xfrm>
        </p:spPr>
        <p:txBody>
          <a:bodyPr/>
          <a:lstStyle>
            <a:lvl1pPr>
              <a:defRPr>
                <a:solidFill>
                  <a:srgbClr val="000099"/>
                </a:solidFill>
                <a:latin typeface="Franklin Gothic Medium" panose="020B0603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5108BA3-F467-4598-9059-D461510562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2F36392-F041-4EB7-9AD8-DB39C3770E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5E1702-586A-4C22-B6FE-73996065A9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AE6E0D-6428-475E-ADF4-00896454F9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3D8499-EA5C-456E-AA6A-3FD51F20F226}"/>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8" name="Footer Placeholder 7">
            <a:extLst>
              <a:ext uri="{FF2B5EF4-FFF2-40B4-BE49-F238E27FC236}">
                <a16:creationId xmlns:a16="http://schemas.microsoft.com/office/drawing/2014/main" id="{1E97500E-0F2A-4B91-9936-68AA6AFDB8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3370C-4ADA-4E5C-ABD4-DEED95F1BE40}"/>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9296921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FCD2B-1E8B-4D67-8FD9-8C12DC1CB967}"/>
              </a:ext>
            </a:extLst>
          </p:cNvPr>
          <p:cNvSpPr>
            <a:spLocks noGrp="1"/>
          </p:cNvSpPr>
          <p:nvPr>
            <p:ph type="title"/>
          </p:nvPr>
        </p:nvSpPr>
        <p:spPr/>
        <p:txBody>
          <a:bodyPr/>
          <a:lstStyle>
            <a:lvl1pPr>
              <a:defRPr>
                <a:solidFill>
                  <a:srgbClr val="000099"/>
                </a:solidFill>
                <a:latin typeface="Franklin Gothic Medium" panose="020B06030201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C66986EA-B395-4EB0-B66A-87DB3DE1925E}"/>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4" name="Footer Placeholder 3">
            <a:extLst>
              <a:ext uri="{FF2B5EF4-FFF2-40B4-BE49-F238E27FC236}">
                <a16:creationId xmlns:a16="http://schemas.microsoft.com/office/drawing/2014/main" id="{0761F1D0-090B-4F73-8A16-C820937971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ED2D1A-154A-4B26-A3DB-D83B2C6C4960}"/>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16399542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5E396A-863F-45D6-A574-C6A597261EB5}"/>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3" name="Footer Placeholder 2">
            <a:extLst>
              <a:ext uri="{FF2B5EF4-FFF2-40B4-BE49-F238E27FC236}">
                <a16:creationId xmlns:a16="http://schemas.microsoft.com/office/drawing/2014/main" id="{0C30C671-FAC2-4908-A4DC-6C4C68707A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ED6E99-621F-46E9-96FF-A3B0620F0551}"/>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29795051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61E06-14D7-4795-B6AE-D0B67E5111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A55176-8328-49EF-A868-FF5E403694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7B116-2C6C-4177-AD31-6C3C3BC23B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B275AF-A05C-4688-B53A-B4FB41083AB6}"/>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6" name="Footer Placeholder 5">
            <a:extLst>
              <a:ext uri="{FF2B5EF4-FFF2-40B4-BE49-F238E27FC236}">
                <a16:creationId xmlns:a16="http://schemas.microsoft.com/office/drawing/2014/main" id="{E95F3204-F60A-4D07-8BAA-566E340174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6E8EE-8A3B-4377-8F48-2CABDCE2CE7B}"/>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8019826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B5EBE-89E5-4B84-A8E8-F3FB36BEC1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448DB3-CFF5-478F-902C-F7884C72D0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0B8DBB-8F77-48A2-80A2-2A83D1596E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7F00E1-BC8B-415A-ACBD-FD0873229E14}"/>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6" name="Footer Placeholder 5">
            <a:extLst>
              <a:ext uri="{FF2B5EF4-FFF2-40B4-BE49-F238E27FC236}">
                <a16:creationId xmlns:a16="http://schemas.microsoft.com/office/drawing/2014/main" id="{E7DDC7A2-DB96-4A11-AE43-1155B9AF8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A12955-1A32-4CD9-95A6-6F5DE54F93E6}"/>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42085549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95813-8941-4C33-883F-42ABF15369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7E2AC7-04F0-47ED-AE20-D165E2694E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397580-B35A-42AD-9D5E-0BE1144E65A6}"/>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5" name="Footer Placeholder 4">
            <a:extLst>
              <a:ext uri="{FF2B5EF4-FFF2-40B4-BE49-F238E27FC236}">
                <a16:creationId xmlns:a16="http://schemas.microsoft.com/office/drawing/2014/main" id="{240E2BDA-10DD-4837-8196-0BB90527D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04351-BE97-4644-908E-76C950A63926}"/>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34815760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77C39A-F060-43F7-AFF8-1EF70021B5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9890AF-1F18-4889-966C-C4F71E2DC2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EEAD15-0950-4C41-B840-70965DCB2BB4}"/>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5" name="Footer Placeholder 4">
            <a:extLst>
              <a:ext uri="{FF2B5EF4-FFF2-40B4-BE49-F238E27FC236}">
                <a16:creationId xmlns:a16="http://schemas.microsoft.com/office/drawing/2014/main" id="{800E175A-653E-4A2D-80FC-CFB671297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67F33-02BF-43DD-AF7B-86F984859EFD}"/>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3119196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CED8F2B-709E-4BE7-B22C-86578327A8D6}" type="datetimeFigureOut">
              <a:rPr lang="en-US"/>
              <a:pPr>
                <a:defRPr/>
              </a:pPr>
              <a:t>11/17/2021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0FEEBF6-313A-4162-9E67-E7751B6014F7}" type="slidenum">
              <a:rPr lang="en-US" altLang="en-US"/>
              <a:pPr>
                <a:defRPr/>
              </a:pPr>
              <a:t>‹#›</a:t>
            </a:fld>
            <a:endParaRPr lang="en-US" altLang="en-US"/>
          </a:p>
        </p:txBody>
      </p:sp>
    </p:spTree>
    <p:extLst>
      <p:ext uri="{BB962C8B-B14F-4D97-AF65-F5344CB8AC3E}">
        <p14:creationId xmlns:p14="http://schemas.microsoft.com/office/powerpoint/2010/main" val="2178683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12192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a:spLocks noChangeArrowheads="1"/>
          </p:cNvSpPr>
          <p:nvPr userDrawn="1"/>
        </p:nvSpPr>
        <p:spPr bwMode="auto">
          <a:xfrm>
            <a:off x="0" y="6011864"/>
            <a:ext cx="12192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1800" dirty="0">
              <a:solidFill>
                <a:schemeClr val="lt1"/>
              </a:solidFill>
              <a:latin typeface="+mn-lt"/>
              <a:ea typeface="+mn-ea"/>
            </a:endParaRPr>
          </a:p>
        </p:txBody>
      </p:sp>
      <p:sp>
        <p:nvSpPr>
          <p:cNvPr id="9" name="Rectangle 3"/>
          <p:cNvSpPr>
            <a:spLocks noChangeArrowheads="1"/>
          </p:cNvSpPr>
          <p:nvPr userDrawn="1"/>
        </p:nvSpPr>
        <p:spPr bwMode="auto">
          <a:xfrm>
            <a:off x="0" y="57483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dirty="0">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12192000" cy="5664200"/>
          </a:xfrm>
          <a:prstGeom prst="rect">
            <a:avLst/>
          </a:prstGeom>
          <a:solidFill>
            <a:schemeClr val="accent6"/>
          </a:solidFill>
          <a:ln w="9525">
            <a:noFill/>
            <a:miter lim="800000"/>
            <a:headEnd/>
            <a:tailEnd/>
          </a:ln>
        </p:spPr>
        <p:txBody>
          <a:bodyPr wrap="none" anchor="ctr"/>
          <a:lstStyle/>
          <a:p>
            <a:endParaRPr lang="en-US" sz="1800" dirty="0"/>
          </a:p>
        </p:txBody>
      </p:sp>
      <p:pic>
        <p:nvPicPr>
          <p:cNvPr id="11" name="Picture 12" descr="YSM_Shield_CMYK.jpg"/>
          <p:cNvPicPr>
            <a:picLocks noChangeAspect="1"/>
          </p:cNvPicPr>
          <p:nvPr userDrawn="1"/>
        </p:nvPicPr>
        <p:blipFill>
          <a:blip r:embed="rId2" cstate="print"/>
          <a:srcRect/>
          <a:stretch>
            <a:fillRect/>
          </a:stretch>
        </p:blipFill>
        <p:spPr bwMode="auto">
          <a:xfrm>
            <a:off x="11125200" y="6143626"/>
            <a:ext cx="762000" cy="714375"/>
          </a:xfrm>
          <a:prstGeom prst="rect">
            <a:avLst/>
          </a:prstGeom>
          <a:noFill/>
          <a:ln w="9525">
            <a:noFill/>
            <a:miter lim="800000"/>
            <a:headEnd/>
            <a:tailEnd/>
          </a:ln>
        </p:spPr>
      </p:pic>
      <p:pic>
        <p:nvPicPr>
          <p:cNvPr id="12" name="Picture 2" descr="Z:\Justin\Logos\YSM\New Brand\YSM_YaleBlue_CMYK.png"/>
          <p:cNvPicPr>
            <a:picLocks noChangeAspect="1" noChangeArrowheads="1"/>
          </p:cNvPicPr>
          <p:nvPr userDrawn="1"/>
        </p:nvPicPr>
        <p:blipFill>
          <a:blip r:embed="rId3" cstate="print"/>
          <a:srcRect/>
          <a:stretch>
            <a:fillRect/>
          </a:stretch>
        </p:blipFill>
        <p:spPr bwMode="auto">
          <a:xfrm>
            <a:off x="711201" y="6343357"/>
            <a:ext cx="4870449" cy="266993"/>
          </a:xfrm>
          <a:prstGeom prst="rect">
            <a:avLst/>
          </a:prstGeom>
          <a:noFill/>
        </p:spPr>
      </p:pic>
      <p:sp>
        <p:nvSpPr>
          <p:cNvPr id="13" name="Title Placeholder 14"/>
          <p:cNvSpPr>
            <a:spLocks noGrp="1"/>
          </p:cNvSpPr>
          <p:nvPr>
            <p:ph type="title" hasCustomPrompt="1"/>
          </p:nvPr>
        </p:nvSpPr>
        <p:spPr>
          <a:xfrm>
            <a:off x="711200" y="990601"/>
            <a:ext cx="109728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711200" y="2514600"/>
            <a:ext cx="109728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711200" y="3657600"/>
            <a:ext cx="109728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620922289"/>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80087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12192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717551" y="152400"/>
            <a:ext cx="10830983" cy="595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43632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p:cNvSpPr/>
          <p:nvPr userDrawn="1"/>
        </p:nvSpPr>
        <p:spPr>
          <a:xfrm>
            <a:off x="0" y="-76200"/>
            <a:ext cx="12192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a:spLocks noChangeArrowheads="1"/>
          </p:cNvSpPr>
          <p:nvPr userDrawn="1"/>
        </p:nvSpPr>
        <p:spPr bwMode="auto">
          <a:xfrm>
            <a:off x="0" y="6011864"/>
            <a:ext cx="12192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1800" dirty="0">
              <a:solidFill>
                <a:schemeClr val="lt1"/>
              </a:solidFill>
              <a:latin typeface="+mn-lt"/>
              <a:ea typeface="+mn-ea"/>
            </a:endParaRPr>
          </a:p>
        </p:txBody>
      </p:sp>
      <p:sp>
        <p:nvSpPr>
          <p:cNvPr id="9" name="Rectangle 3"/>
          <p:cNvSpPr>
            <a:spLocks noChangeArrowheads="1"/>
          </p:cNvSpPr>
          <p:nvPr userDrawn="1"/>
        </p:nvSpPr>
        <p:spPr bwMode="auto">
          <a:xfrm>
            <a:off x="0" y="57483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dirty="0">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12192000" cy="5664200"/>
          </a:xfrm>
          <a:prstGeom prst="rect">
            <a:avLst/>
          </a:prstGeom>
          <a:solidFill>
            <a:schemeClr val="accent6"/>
          </a:solidFill>
          <a:ln w="9525">
            <a:noFill/>
            <a:miter lim="800000"/>
            <a:headEnd/>
            <a:tailEnd/>
          </a:ln>
        </p:spPr>
        <p:txBody>
          <a:bodyPr wrap="none" anchor="ctr"/>
          <a:lstStyle/>
          <a:p>
            <a:endParaRPr lang="en-US" sz="1800" dirty="0"/>
          </a:p>
        </p:txBody>
      </p:sp>
      <p:pic>
        <p:nvPicPr>
          <p:cNvPr id="11" name="Picture 12" descr="YSM_Shield_CMYK.jpg"/>
          <p:cNvPicPr>
            <a:picLocks noChangeAspect="1"/>
          </p:cNvPicPr>
          <p:nvPr userDrawn="1"/>
        </p:nvPicPr>
        <p:blipFill>
          <a:blip r:embed="rId2" cstate="print"/>
          <a:srcRect/>
          <a:stretch>
            <a:fillRect/>
          </a:stretch>
        </p:blipFill>
        <p:spPr bwMode="auto">
          <a:xfrm>
            <a:off x="11125200" y="6143626"/>
            <a:ext cx="762000" cy="714375"/>
          </a:xfrm>
          <a:prstGeom prst="rect">
            <a:avLst/>
          </a:prstGeom>
          <a:noFill/>
          <a:ln w="9525">
            <a:noFill/>
            <a:miter lim="800000"/>
            <a:headEnd/>
            <a:tailEnd/>
          </a:ln>
        </p:spPr>
      </p:pic>
      <p:pic>
        <p:nvPicPr>
          <p:cNvPr id="12" name="Picture 2" descr="Z:\Justin\Logos\YSM\New Brand\YSM_YaleBlue_CMYK.png"/>
          <p:cNvPicPr>
            <a:picLocks noChangeAspect="1" noChangeArrowheads="1"/>
          </p:cNvPicPr>
          <p:nvPr userDrawn="1"/>
        </p:nvPicPr>
        <p:blipFill>
          <a:blip r:embed="rId3" cstate="print"/>
          <a:srcRect/>
          <a:stretch>
            <a:fillRect/>
          </a:stretch>
        </p:blipFill>
        <p:spPr bwMode="auto">
          <a:xfrm>
            <a:off x="711201" y="6343357"/>
            <a:ext cx="4870449" cy="266993"/>
          </a:xfrm>
          <a:prstGeom prst="rect">
            <a:avLst/>
          </a:prstGeom>
          <a:noFill/>
        </p:spPr>
      </p:pic>
      <p:sp>
        <p:nvSpPr>
          <p:cNvPr id="13" name="Title Placeholder 14"/>
          <p:cNvSpPr>
            <a:spLocks noGrp="1"/>
          </p:cNvSpPr>
          <p:nvPr>
            <p:ph type="title" hasCustomPrompt="1"/>
          </p:nvPr>
        </p:nvSpPr>
        <p:spPr>
          <a:xfrm>
            <a:off x="711200" y="990601"/>
            <a:ext cx="109728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711200" y="2514600"/>
            <a:ext cx="109728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711200" y="3657600"/>
            <a:ext cx="109728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3405106783"/>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2" y="273629"/>
            <a:ext cx="10968959" cy="1143480"/>
          </a:xfrm>
        </p:spPr>
        <p:txBody>
          <a:bodyPr/>
          <a:lstStyle/>
          <a:p>
            <a:r>
              <a:rPr lang="en-US"/>
              <a:t>Click to edit Master title style</a:t>
            </a:r>
          </a:p>
        </p:txBody>
      </p:sp>
      <p:sp>
        <p:nvSpPr>
          <p:cNvPr id="3" name="Content Placeholder 2"/>
          <p:cNvSpPr>
            <a:spLocks noGrp="1"/>
          </p:cNvSpPr>
          <p:nvPr>
            <p:ph sz="half" idx="1"/>
          </p:nvPr>
        </p:nvSpPr>
        <p:spPr>
          <a:xfrm>
            <a:off x="608642" y="1604331"/>
            <a:ext cx="10968959"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2" y="3935934"/>
            <a:ext cx="10968959"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20823392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183BBA-8D66-4A5D-A473-62F6BCF2C49E}"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34390814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B159F91D-0546-4630-8A18-584E55874E6F}" type="datetimeFigureOut">
              <a:rPr lang="en-US"/>
              <a:pPr>
                <a:defRPr/>
              </a:pPr>
              <a:t>11/17/2021</a:t>
            </a:fld>
            <a:endParaRPr lang="en-US"/>
          </a:p>
        </p:txBody>
      </p:sp>
      <p:sp>
        <p:nvSpPr>
          <p:cNvPr id="3"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EED7F12A-04CB-43E9-B2EE-AD36238E03EB}" type="slidenum">
              <a:rPr lang="en-US" altLang="en-US"/>
              <a:pPr>
                <a:defRPr/>
              </a:pPr>
              <a:t>‹#›</a:t>
            </a:fld>
            <a:endParaRPr lang="en-US" altLang="en-US"/>
          </a:p>
        </p:txBody>
      </p:sp>
    </p:spTree>
    <p:extLst>
      <p:ext uri="{BB962C8B-B14F-4D97-AF65-F5344CB8AC3E}">
        <p14:creationId xmlns:p14="http://schemas.microsoft.com/office/powerpoint/2010/main" val="30576946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12192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a:spLocks noChangeArrowheads="1"/>
          </p:cNvSpPr>
          <p:nvPr userDrawn="1"/>
        </p:nvSpPr>
        <p:spPr bwMode="auto">
          <a:xfrm>
            <a:off x="0" y="6011864"/>
            <a:ext cx="12192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1800" dirty="0">
              <a:solidFill>
                <a:schemeClr val="lt1"/>
              </a:solidFill>
              <a:latin typeface="+mn-lt"/>
              <a:ea typeface="+mn-ea"/>
            </a:endParaRPr>
          </a:p>
        </p:txBody>
      </p:sp>
      <p:sp>
        <p:nvSpPr>
          <p:cNvPr id="9" name="Rectangle 3"/>
          <p:cNvSpPr>
            <a:spLocks noChangeArrowheads="1"/>
          </p:cNvSpPr>
          <p:nvPr userDrawn="1"/>
        </p:nvSpPr>
        <p:spPr bwMode="auto">
          <a:xfrm>
            <a:off x="0" y="57483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dirty="0">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12192000" cy="5664200"/>
          </a:xfrm>
          <a:prstGeom prst="rect">
            <a:avLst/>
          </a:prstGeom>
          <a:solidFill>
            <a:schemeClr val="accent6"/>
          </a:solidFill>
          <a:ln w="9525">
            <a:noFill/>
            <a:miter lim="800000"/>
            <a:headEnd/>
            <a:tailEnd/>
          </a:ln>
        </p:spPr>
        <p:txBody>
          <a:bodyPr wrap="none" anchor="ctr"/>
          <a:lstStyle/>
          <a:p>
            <a:endParaRPr lang="en-US" sz="1800" dirty="0"/>
          </a:p>
        </p:txBody>
      </p:sp>
      <p:pic>
        <p:nvPicPr>
          <p:cNvPr id="11" name="Picture 12" descr="YSM_Shield_CMYK.jpg"/>
          <p:cNvPicPr>
            <a:picLocks noChangeAspect="1"/>
          </p:cNvPicPr>
          <p:nvPr userDrawn="1"/>
        </p:nvPicPr>
        <p:blipFill>
          <a:blip r:embed="rId2" cstate="print"/>
          <a:srcRect/>
          <a:stretch>
            <a:fillRect/>
          </a:stretch>
        </p:blipFill>
        <p:spPr bwMode="auto">
          <a:xfrm>
            <a:off x="11125200" y="6143626"/>
            <a:ext cx="762000" cy="714375"/>
          </a:xfrm>
          <a:prstGeom prst="rect">
            <a:avLst/>
          </a:prstGeom>
          <a:noFill/>
          <a:ln w="9525">
            <a:noFill/>
            <a:miter lim="800000"/>
            <a:headEnd/>
            <a:tailEnd/>
          </a:ln>
        </p:spPr>
      </p:pic>
      <p:pic>
        <p:nvPicPr>
          <p:cNvPr id="12" name="Picture 2" descr="Z:\Justin\Logos\YSM\New Brand\YSM_YaleBlue_CMYK.png"/>
          <p:cNvPicPr>
            <a:picLocks noChangeAspect="1" noChangeArrowheads="1"/>
          </p:cNvPicPr>
          <p:nvPr userDrawn="1"/>
        </p:nvPicPr>
        <p:blipFill>
          <a:blip r:embed="rId3" cstate="print"/>
          <a:srcRect/>
          <a:stretch>
            <a:fillRect/>
          </a:stretch>
        </p:blipFill>
        <p:spPr bwMode="auto">
          <a:xfrm>
            <a:off x="711201" y="6343357"/>
            <a:ext cx="4870449" cy="266993"/>
          </a:xfrm>
          <a:prstGeom prst="rect">
            <a:avLst/>
          </a:prstGeom>
          <a:noFill/>
        </p:spPr>
      </p:pic>
      <p:sp>
        <p:nvSpPr>
          <p:cNvPr id="13" name="Title Placeholder 14"/>
          <p:cNvSpPr>
            <a:spLocks noGrp="1"/>
          </p:cNvSpPr>
          <p:nvPr>
            <p:ph type="title" hasCustomPrompt="1"/>
          </p:nvPr>
        </p:nvSpPr>
        <p:spPr>
          <a:xfrm>
            <a:off x="711200" y="990601"/>
            <a:ext cx="109728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711200" y="2514600"/>
            <a:ext cx="109728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711200" y="3657600"/>
            <a:ext cx="109728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4066528958"/>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39723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12192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717551" y="152400"/>
            <a:ext cx="10830983" cy="595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98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7C5CA9A-BB3A-4D06-93F1-570A14D7394E}" type="datetimeFigureOut">
              <a:rPr lang="en-US"/>
              <a:pPr>
                <a:defRPr/>
              </a:pPr>
              <a:t>11/17/2021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E767651-7A81-49AF-B460-94635D753031}" type="slidenum">
              <a:rPr lang="en-US" altLang="en-US"/>
              <a:pPr>
                <a:defRPr/>
              </a:pPr>
              <a:t>‹#›</a:t>
            </a:fld>
            <a:endParaRPr lang="en-US" altLang="en-US"/>
          </a:p>
        </p:txBody>
      </p:sp>
    </p:spTree>
    <p:extLst>
      <p:ext uri="{BB962C8B-B14F-4D97-AF65-F5344CB8AC3E}">
        <p14:creationId xmlns:p14="http://schemas.microsoft.com/office/powerpoint/2010/main" val="19569054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2" y="273629"/>
            <a:ext cx="10968959" cy="1143480"/>
          </a:xfrm>
        </p:spPr>
        <p:txBody>
          <a:bodyPr/>
          <a:lstStyle/>
          <a:p>
            <a:r>
              <a:rPr lang="en-US"/>
              <a:t>Click to edit Master title style</a:t>
            </a:r>
          </a:p>
        </p:txBody>
      </p:sp>
      <p:sp>
        <p:nvSpPr>
          <p:cNvPr id="3" name="Content Placeholder 2"/>
          <p:cNvSpPr>
            <a:spLocks noGrp="1"/>
          </p:cNvSpPr>
          <p:nvPr>
            <p:ph sz="half" idx="1"/>
          </p:nvPr>
        </p:nvSpPr>
        <p:spPr>
          <a:xfrm>
            <a:off x="608642" y="1604331"/>
            <a:ext cx="10968959"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2" y="3935934"/>
            <a:ext cx="10968959"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32244042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183BBA-8D66-4A5D-A473-62F6BCF2C49E}"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35493440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B159F91D-0546-4630-8A18-584E55874E6F}" type="datetimeFigureOut">
              <a:rPr lang="en-US"/>
              <a:pPr>
                <a:defRPr/>
              </a:pPr>
              <a:t>11/17/2021</a:t>
            </a:fld>
            <a:endParaRPr lang="en-US"/>
          </a:p>
        </p:txBody>
      </p:sp>
      <p:sp>
        <p:nvSpPr>
          <p:cNvPr id="3"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EED7F12A-04CB-43E9-B2EE-AD36238E03EB}" type="slidenum">
              <a:rPr lang="en-US" altLang="en-US"/>
              <a:pPr>
                <a:defRPr/>
              </a:pPr>
              <a:t>‹#›</a:t>
            </a:fld>
            <a:endParaRPr lang="en-US" altLang="en-US"/>
          </a:p>
        </p:txBody>
      </p:sp>
    </p:spTree>
    <p:extLst>
      <p:ext uri="{BB962C8B-B14F-4D97-AF65-F5344CB8AC3E}">
        <p14:creationId xmlns:p14="http://schemas.microsoft.com/office/powerpoint/2010/main" val="4486907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EBA"/>
              </a:buClr>
              <a:buSzPts val="2400"/>
              <a:buNone/>
              <a:defRPr sz="2400">
                <a:solidFill>
                  <a:srgbClr val="909EBA"/>
                </a:solidFill>
              </a:defRPr>
            </a:lvl1pPr>
            <a:lvl2pPr marL="914400" lvl="1" indent="-228600" algn="l">
              <a:lnSpc>
                <a:spcPct val="90000"/>
              </a:lnSpc>
              <a:spcBef>
                <a:spcPts val="500"/>
              </a:spcBef>
              <a:spcAft>
                <a:spcPts val="0"/>
              </a:spcAft>
              <a:buClr>
                <a:srgbClr val="909EBA"/>
              </a:buClr>
              <a:buSzPts val="2000"/>
              <a:buNone/>
              <a:defRPr sz="2000">
                <a:solidFill>
                  <a:srgbClr val="909EBA"/>
                </a:solidFill>
              </a:defRPr>
            </a:lvl2pPr>
            <a:lvl3pPr marL="1371600" lvl="2" indent="-228600" algn="l">
              <a:lnSpc>
                <a:spcPct val="90000"/>
              </a:lnSpc>
              <a:spcBef>
                <a:spcPts val="500"/>
              </a:spcBef>
              <a:spcAft>
                <a:spcPts val="0"/>
              </a:spcAft>
              <a:buClr>
                <a:srgbClr val="909EBA"/>
              </a:buClr>
              <a:buSzPts val="1800"/>
              <a:buNone/>
              <a:defRPr sz="1800">
                <a:solidFill>
                  <a:srgbClr val="909EBA"/>
                </a:solidFill>
              </a:defRPr>
            </a:lvl3pPr>
            <a:lvl4pPr marL="1828800" lvl="3" indent="-228600" algn="l">
              <a:lnSpc>
                <a:spcPct val="90000"/>
              </a:lnSpc>
              <a:spcBef>
                <a:spcPts val="500"/>
              </a:spcBef>
              <a:spcAft>
                <a:spcPts val="0"/>
              </a:spcAft>
              <a:buClr>
                <a:srgbClr val="909EBA"/>
              </a:buClr>
              <a:buSzPts val="1600"/>
              <a:buNone/>
              <a:defRPr sz="1600">
                <a:solidFill>
                  <a:srgbClr val="909EBA"/>
                </a:solidFill>
              </a:defRPr>
            </a:lvl4pPr>
            <a:lvl5pPr marL="2286000" lvl="4" indent="-228600" algn="l">
              <a:lnSpc>
                <a:spcPct val="90000"/>
              </a:lnSpc>
              <a:spcBef>
                <a:spcPts val="500"/>
              </a:spcBef>
              <a:spcAft>
                <a:spcPts val="0"/>
              </a:spcAft>
              <a:buClr>
                <a:srgbClr val="909EBA"/>
              </a:buClr>
              <a:buSzPts val="1600"/>
              <a:buNone/>
              <a:defRPr sz="1600">
                <a:solidFill>
                  <a:srgbClr val="909EBA"/>
                </a:solidFill>
              </a:defRPr>
            </a:lvl5pPr>
            <a:lvl6pPr marL="2743200" lvl="5" indent="-228600" algn="l">
              <a:lnSpc>
                <a:spcPct val="90000"/>
              </a:lnSpc>
              <a:spcBef>
                <a:spcPts val="500"/>
              </a:spcBef>
              <a:spcAft>
                <a:spcPts val="0"/>
              </a:spcAft>
              <a:buClr>
                <a:srgbClr val="909EBA"/>
              </a:buClr>
              <a:buSzPts val="1600"/>
              <a:buNone/>
              <a:defRPr sz="1600">
                <a:solidFill>
                  <a:srgbClr val="909EBA"/>
                </a:solidFill>
              </a:defRPr>
            </a:lvl6pPr>
            <a:lvl7pPr marL="3200400" lvl="6" indent="-228600" algn="l">
              <a:lnSpc>
                <a:spcPct val="90000"/>
              </a:lnSpc>
              <a:spcBef>
                <a:spcPts val="500"/>
              </a:spcBef>
              <a:spcAft>
                <a:spcPts val="0"/>
              </a:spcAft>
              <a:buClr>
                <a:srgbClr val="909EBA"/>
              </a:buClr>
              <a:buSzPts val="1600"/>
              <a:buNone/>
              <a:defRPr sz="1600">
                <a:solidFill>
                  <a:srgbClr val="909EBA"/>
                </a:solidFill>
              </a:defRPr>
            </a:lvl7pPr>
            <a:lvl8pPr marL="3657600" lvl="7" indent="-228600" algn="l">
              <a:lnSpc>
                <a:spcPct val="90000"/>
              </a:lnSpc>
              <a:spcBef>
                <a:spcPts val="500"/>
              </a:spcBef>
              <a:spcAft>
                <a:spcPts val="0"/>
              </a:spcAft>
              <a:buClr>
                <a:srgbClr val="909EBA"/>
              </a:buClr>
              <a:buSzPts val="1600"/>
              <a:buNone/>
              <a:defRPr sz="1600">
                <a:solidFill>
                  <a:srgbClr val="909EBA"/>
                </a:solidFill>
              </a:defRPr>
            </a:lvl8pPr>
            <a:lvl9pPr marL="4114800" lvl="8" indent="-228600" algn="l">
              <a:lnSpc>
                <a:spcPct val="90000"/>
              </a:lnSpc>
              <a:spcBef>
                <a:spcPts val="500"/>
              </a:spcBef>
              <a:spcAft>
                <a:spcPts val="0"/>
              </a:spcAft>
              <a:buClr>
                <a:srgbClr val="909EBA"/>
              </a:buClr>
              <a:buSzPts val="1600"/>
              <a:buNone/>
              <a:defRPr sz="1600">
                <a:solidFill>
                  <a:srgbClr val="909EBA"/>
                </a:solidFill>
              </a:defRPr>
            </a:lvl9pPr>
          </a:lstStyle>
          <a:p>
            <a:endParaRPr/>
          </a:p>
        </p:txBody>
      </p:sp>
      <p:sp>
        <p:nvSpPr>
          <p:cNvPr id="14" name="Google Shape;1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79739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476225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3"/>
        <p:cNvGrpSpPr/>
        <p:nvPr/>
      </p:nvGrpSpPr>
      <p:grpSpPr>
        <a:xfrm>
          <a:off x="0" y="0"/>
          <a:ext cx="0" cy="0"/>
          <a:chOff x="0" y="0"/>
          <a:chExt cx="0" cy="0"/>
        </a:xfrm>
      </p:grpSpPr>
      <p:sp>
        <p:nvSpPr>
          <p:cNvPr id="24" name="Google Shape;24;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66511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21261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19533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4" name="Google Shape;64;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04462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74720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59F91D-0546-4630-8A18-584E55874E6F}" type="datetimeFigureOut">
              <a:rPr lang="en-US"/>
              <a:pPr>
                <a:defRPr/>
              </a:pPr>
              <a:t>11/17/2021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ED7F12A-04CB-43E9-B2EE-AD36238E03EB}" type="slidenum">
              <a:rPr lang="en-US" altLang="en-US"/>
              <a:pPr>
                <a:defRPr/>
              </a:pPr>
              <a:t>‹#›</a:t>
            </a:fld>
            <a:endParaRPr lang="en-US" altLang="en-US"/>
          </a:p>
        </p:txBody>
      </p:sp>
    </p:spTree>
    <p:extLst>
      <p:ext uri="{BB962C8B-B14F-4D97-AF65-F5344CB8AC3E}">
        <p14:creationId xmlns:p14="http://schemas.microsoft.com/office/powerpoint/2010/main" val="41387309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17680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80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9E0C7E-F7BF-43BC-8315-5E14C14A7C87}" type="datetimeFigureOut">
              <a:rPr lang="en-US"/>
              <a:pPr>
                <a:defRPr/>
              </a:pPr>
              <a:t>11/17/2021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C109BC-1075-4387-9683-2CAB4A6E70F2}" type="slidenum">
              <a:rPr lang="en-US" altLang="en-US"/>
              <a:pPr>
                <a:defRPr/>
              </a:pPr>
              <a:t>‹#›</a:t>
            </a:fld>
            <a:endParaRPr lang="en-US" altLang="en-US"/>
          </a:p>
        </p:txBody>
      </p:sp>
    </p:spTree>
    <p:extLst>
      <p:ext uri="{BB962C8B-B14F-4D97-AF65-F5344CB8AC3E}">
        <p14:creationId xmlns:p14="http://schemas.microsoft.com/office/powerpoint/2010/main" val="1863467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51D4F6F-AE3C-4FBA-97E5-86F7964CF601}" type="datetimeFigureOut">
              <a:rPr lang="en-US"/>
              <a:pPr>
                <a:defRPr/>
              </a:pPr>
              <a:t>11/17/2021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E911C2-8EDE-48FF-8CE4-422B0C619A24}" type="slidenum">
              <a:rPr lang="en-US" altLang="en-US"/>
              <a:pPr>
                <a:defRPr/>
              </a:pPr>
              <a:t>‹#›</a:t>
            </a:fld>
            <a:endParaRPr lang="en-US" altLang="en-US"/>
          </a:p>
        </p:txBody>
      </p:sp>
    </p:spTree>
    <p:extLst>
      <p:ext uri="{BB962C8B-B14F-4D97-AF65-F5344CB8AC3E}">
        <p14:creationId xmlns:p14="http://schemas.microsoft.com/office/powerpoint/2010/main" val="3926961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76F638E-32A2-488A-8DE9-4844ECEDBBD2}" type="datetimeFigureOut">
              <a:rPr lang="en-US"/>
              <a:pPr>
                <a:defRPr/>
              </a:pPr>
              <a:t>11/17/2021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714FD8-66E1-4D6B-A8E0-E0DE9C30AFFA}" type="slidenum">
              <a:rPr lang="en-US" altLang="en-US"/>
              <a:pPr>
                <a:defRPr/>
              </a:pPr>
              <a:t>‹#›</a:t>
            </a:fld>
            <a:endParaRPr lang="en-US" altLang="en-US"/>
          </a:p>
        </p:txBody>
      </p:sp>
    </p:spTree>
    <p:extLst>
      <p:ext uri="{BB962C8B-B14F-4D97-AF65-F5344CB8AC3E}">
        <p14:creationId xmlns:p14="http://schemas.microsoft.com/office/powerpoint/2010/main" val="3343439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EC1F31-8FEF-4899-8951-0C449A6774AC}" type="datetimeFigureOut">
              <a:rPr lang="en-US"/>
              <a:pPr>
                <a:defRPr/>
              </a:pPr>
              <a:t>11/17/2021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5585BF-49A6-4293-A5B9-3544F3DA36FA}" type="slidenum">
              <a:rPr lang="en-US" altLang="en-US"/>
              <a:pPr>
                <a:defRPr/>
              </a:pPr>
              <a:t>‹#›</a:t>
            </a:fld>
            <a:endParaRPr lang="en-US" altLang="en-US"/>
          </a:p>
        </p:txBody>
      </p:sp>
    </p:spTree>
    <p:extLst>
      <p:ext uri="{BB962C8B-B14F-4D97-AF65-F5344CB8AC3E}">
        <p14:creationId xmlns:p14="http://schemas.microsoft.com/office/powerpoint/2010/main" val="865091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B2559-D11F-4F25-B365-47F6DC132EF4}"/>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51DFFC1-9D6E-44AE-85FE-69E62422CB8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DC2DCFD-56C2-46B5-9527-AEA2F5C883AD}"/>
              </a:ext>
            </a:extLst>
          </p:cNvPr>
          <p:cNvSpPr>
            <a:spLocks noGrp="1"/>
          </p:cNvSpPr>
          <p:nvPr>
            <p:ph type="dt" sz="half" idx="10"/>
          </p:nvPr>
        </p:nvSpPr>
        <p:spPr/>
        <p:txBody>
          <a:bodyPr/>
          <a:lstStyle/>
          <a:p>
            <a:fld id="{08E03B71-93D2-4756-A0D8-590B0D439AF3}" type="datetimeFigureOut">
              <a:rPr lang="en-US" smtClean="0"/>
              <a:t>11/17/2021</a:t>
            </a:fld>
            <a:endParaRPr lang="en-US"/>
          </a:p>
        </p:txBody>
      </p:sp>
      <p:sp>
        <p:nvSpPr>
          <p:cNvPr id="5" name="Footer Placeholder 4">
            <a:extLst>
              <a:ext uri="{FF2B5EF4-FFF2-40B4-BE49-F238E27FC236}">
                <a16:creationId xmlns:a16="http://schemas.microsoft.com/office/drawing/2014/main" id="{CC311D66-332B-4B3B-829E-5A2A3362F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62F41-8D96-456B-BD0C-8CA744E4D00C}"/>
              </a:ext>
            </a:extLst>
          </p:cNvPr>
          <p:cNvSpPr>
            <a:spLocks noGrp="1"/>
          </p:cNvSpPr>
          <p:nvPr>
            <p:ph type="sldNum" sz="quarter" idx="12"/>
          </p:nvPr>
        </p:nvSpPr>
        <p:spPr/>
        <p:txBody>
          <a:bodyPr/>
          <a:lstStyle/>
          <a:p>
            <a:fld id="{98C5491B-5B25-439F-8E13-6F57A7E39EE7}" type="slidenum">
              <a:rPr lang="en-US" smtClean="0"/>
              <a:t>‹#›</a:t>
            </a:fld>
            <a:endParaRPr lang="en-US"/>
          </a:p>
        </p:txBody>
      </p:sp>
    </p:spTree>
    <p:extLst>
      <p:ext uri="{BB962C8B-B14F-4D97-AF65-F5344CB8AC3E}">
        <p14:creationId xmlns:p14="http://schemas.microsoft.com/office/powerpoint/2010/main" val="2781014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0233C-2DD5-44DD-8236-2F5DC69111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519629-D0C5-4293-B12D-35992EF613E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AA5AE-842C-4061-B691-95D1BE3FC832}"/>
              </a:ext>
            </a:extLst>
          </p:cNvPr>
          <p:cNvSpPr>
            <a:spLocks noGrp="1"/>
          </p:cNvSpPr>
          <p:nvPr>
            <p:ph type="dt" sz="half" idx="10"/>
          </p:nvPr>
        </p:nvSpPr>
        <p:spPr/>
        <p:txBody>
          <a:bodyPr/>
          <a:lstStyle/>
          <a:p>
            <a:fld id="{08E03B71-93D2-4756-A0D8-590B0D439AF3}" type="datetimeFigureOut">
              <a:rPr lang="en-US" smtClean="0"/>
              <a:t>11/17/2021</a:t>
            </a:fld>
            <a:endParaRPr lang="en-US"/>
          </a:p>
        </p:txBody>
      </p:sp>
      <p:sp>
        <p:nvSpPr>
          <p:cNvPr id="5" name="Footer Placeholder 4">
            <a:extLst>
              <a:ext uri="{FF2B5EF4-FFF2-40B4-BE49-F238E27FC236}">
                <a16:creationId xmlns:a16="http://schemas.microsoft.com/office/drawing/2014/main" id="{1B083AB1-F69E-4ED9-8E0C-DFF56739E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14CAD-639A-41D8-AB5E-EC32E9995B30}"/>
              </a:ext>
            </a:extLst>
          </p:cNvPr>
          <p:cNvSpPr>
            <a:spLocks noGrp="1"/>
          </p:cNvSpPr>
          <p:nvPr>
            <p:ph type="sldNum" sz="quarter" idx="12"/>
          </p:nvPr>
        </p:nvSpPr>
        <p:spPr/>
        <p:txBody>
          <a:bodyPr/>
          <a:lstStyle/>
          <a:p>
            <a:fld id="{98C5491B-5B25-439F-8E13-6F57A7E39EE7}" type="slidenum">
              <a:rPr lang="en-US" smtClean="0"/>
              <a:t>‹#›</a:t>
            </a:fld>
            <a:endParaRPr lang="en-US"/>
          </a:p>
        </p:txBody>
      </p:sp>
    </p:spTree>
    <p:extLst>
      <p:ext uri="{BB962C8B-B14F-4D97-AF65-F5344CB8AC3E}">
        <p14:creationId xmlns:p14="http://schemas.microsoft.com/office/powerpoint/2010/main" val="4180943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8366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E4C7F-AB46-441F-964E-4A5B0C3124F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211C3BF-6648-4B47-8EE7-A1D6536D1A6B}"/>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252BE55-0E0F-4AB8-9E7A-205C0AA37D84}"/>
              </a:ext>
            </a:extLst>
          </p:cNvPr>
          <p:cNvSpPr>
            <a:spLocks noGrp="1"/>
          </p:cNvSpPr>
          <p:nvPr>
            <p:ph type="dt" sz="half" idx="10"/>
          </p:nvPr>
        </p:nvSpPr>
        <p:spPr/>
        <p:txBody>
          <a:bodyPr/>
          <a:lstStyle/>
          <a:p>
            <a:fld id="{08E03B71-93D2-4756-A0D8-590B0D439AF3}" type="datetimeFigureOut">
              <a:rPr lang="en-US" smtClean="0"/>
              <a:t>11/17/2021</a:t>
            </a:fld>
            <a:endParaRPr lang="en-US"/>
          </a:p>
        </p:txBody>
      </p:sp>
      <p:sp>
        <p:nvSpPr>
          <p:cNvPr id="5" name="Footer Placeholder 4">
            <a:extLst>
              <a:ext uri="{FF2B5EF4-FFF2-40B4-BE49-F238E27FC236}">
                <a16:creationId xmlns:a16="http://schemas.microsoft.com/office/drawing/2014/main" id="{B06EF6EA-E698-4446-8E4F-5F0167A17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25505-9617-49A8-B5CA-BA27AB66108C}"/>
              </a:ext>
            </a:extLst>
          </p:cNvPr>
          <p:cNvSpPr>
            <a:spLocks noGrp="1"/>
          </p:cNvSpPr>
          <p:nvPr>
            <p:ph type="sldNum" sz="quarter" idx="12"/>
          </p:nvPr>
        </p:nvSpPr>
        <p:spPr/>
        <p:txBody>
          <a:bodyPr/>
          <a:lstStyle/>
          <a:p>
            <a:fld id="{98C5491B-5B25-439F-8E13-6F57A7E39EE7}" type="slidenum">
              <a:rPr lang="en-US" smtClean="0"/>
              <a:t>‹#›</a:t>
            </a:fld>
            <a:endParaRPr lang="en-US"/>
          </a:p>
        </p:txBody>
      </p:sp>
    </p:spTree>
    <p:extLst>
      <p:ext uri="{BB962C8B-B14F-4D97-AF65-F5344CB8AC3E}">
        <p14:creationId xmlns:p14="http://schemas.microsoft.com/office/powerpoint/2010/main" val="642115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7608B-EA0C-49EA-982D-937B555E81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CF7D2-B640-4D3F-8532-8C7BCEC4D98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A62FF0-6186-46D0-861A-C78434B2276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E4396E-C140-47CD-B8F5-9250D4451E5B}"/>
              </a:ext>
            </a:extLst>
          </p:cNvPr>
          <p:cNvSpPr>
            <a:spLocks noGrp="1"/>
          </p:cNvSpPr>
          <p:nvPr>
            <p:ph type="dt" sz="half" idx="10"/>
          </p:nvPr>
        </p:nvSpPr>
        <p:spPr/>
        <p:txBody>
          <a:bodyPr/>
          <a:lstStyle/>
          <a:p>
            <a:fld id="{08E03B71-93D2-4756-A0D8-590B0D439AF3}" type="datetimeFigureOut">
              <a:rPr lang="en-US" smtClean="0"/>
              <a:t>11/17/2021</a:t>
            </a:fld>
            <a:endParaRPr lang="en-US"/>
          </a:p>
        </p:txBody>
      </p:sp>
      <p:sp>
        <p:nvSpPr>
          <p:cNvPr id="6" name="Footer Placeholder 5">
            <a:extLst>
              <a:ext uri="{FF2B5EF4-FFF2-40B4-BE49-F238E27FC236}">
                <a16:creationId xmlns:a16="http://schemas.microsoft.com/office/drawing/2014/main" id="{41148176-3C6F-4B7F-8529-878A32736A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163007-6DF7-49CC-B7EF-36D443E48E82}"/>
              </a:ext>
            </a:extLst>
          </p:cNvPr>
          <p:cNvSpPr>
            <a:spLocks noGrp="1"/>
          </p:cNvSpPr>
          <p:nvPr>
            <p:ph type="sldNum" sz="quarter" idx="12"/>
          </p:nvPr>
        </p:nvSpPr>
        <p:spPr/>
        <p:txBody>
          <a:bodyPr/>
          <a:lstStyle/>
          <a:p>
            <a:fld id="{98C5491B-5B25-439F-8E13-6F57A7E39EE7}" type="slidenum">
              <a:rPr lang="en-US" smtClean="0"/>
              <a:t>‹#›</a:t>
            </a:fld>
            <a:endParaRPr lang="en-US"/>
          </a:p>
        </p:txBody>
      </p:sp>
    </p:spTree>
    <p:extLst>
      <p:ext uri="{BB962C8B-B14F-4D97-AF65-F5344CB8AC3E}">
        <p14:creationId xmlns:p14="http://schemas.microsoft.com/office/powerpoint/2010/main" val="4289750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61D7D-4286-46F9-8F48-D3B38DAE5BD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39B3A4-4A1C-453B-848A-9834181F2B7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F845F90-5216-49BE-B062-7A39B6DBA7A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F669E7-4993-4305-AF9C-7C4353FA681C}"/>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D4BF0A5-7B74-44AC-BD35-79A7EC926E08}"/>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04BCD7-F502-42B5-8133-380B6C2D18CE}"/>
              </a:ext>
            </a:extLst>
          </p:cNvPr>
          <p:cNvSpPr>
            <a:spLocks noGrp="1"/>
          </p:cNvSpPr>
          <p:nvPr>
            <p:ph type="dt" sz="half" idx="10"/>
          </p:nvPr>
        </p:nvSpPr>
        <p:spPr/>
        <p:txBody>
          <a:bodyPr/>
          <a:lstStyle/>
          <a:p>
            <a:fld id="{08E03B71-93D2-4756-A0D8-590B0D439AF3}" type="datetimeFigureOut">
              <a:rPr lang="en-US" smtClean="0"/>
              <a:t>11/17/2021</a:t>
            </a:fld>
            <a:endParaRPr lang="en-US"/>
          </a:p>
        </p:txBody>
      </p:sp>
      <p:sp>
        <p:nvSpPr>
          <p:cNvPr id="8" name="Footer Placeholder 7">
            <a:extLst>
              <a:ext uri="{FF2B5EF4-FFF2-40B4-BE49-F238E27FC236}">
                <a16:creationId xmlns:a16="http://schemas.microsoft.com/office/drawing/2014/main" id="{8AEE8A0B-74CB-4127-84B0-72B75F20A8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0EC848-BB42-457B-B663-7AC0855AAFFC}"/>
              </a:ext>
            </a:extLst>
          </p:cNvPr>
          <p:cNvSpPr>
            <a:spLocks noGrp="1"/>
          </p:cNvSpPr>
          <p:nvPr>
            <p:ph type="sldNum" sz="quarter" idx="12"/>
          </p:nvPr>
        </p:nvSpPr>
        <p:spPr/>
        <p:txBody>
          <a:bodyPr/>
          <a:lstStyle/>
          <a:p>
            <a:fld id="{98C5491B-5B25-439F-8E13-6F57A7E39EE7}" type="slidenum">
              <a:rPr lang="en-US" smtClean="0"/>
              <a:t>‹#›</a:t>
            </a:fld>
            <a:endParaRPr lang="en-US"/>
          </a:p>
        </p:txBody>
      </p:sp>
    </p:spTree>
    <p:extLst>
      <p:ext uri="{BB962C8B-B14F-4D97-AF65-F5344CB8AC3E}">
        <p14:creationId xmlns:p14="http://schemas.microsoft.com/office/powerpoint/2010/main" val="1957314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06997-F915-40FF-BEE0-CA4A7F7EA0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FBBDD7-6FC0-49C2-B2A2-7891431633DE}"/>
              </a:ext>
            </a:extLst>
          </p:cNvPr>
          <p:cNvSpPr>
            <a:spLocks noGrp="1"/>
          </p:cNvSpPr>
          <p:nvPr>
            <p:ph type="dt" sz="half" idx="10"/>
          </p:nvPr>
        </p:nvSpPr>
        <p:spPr/>
        <p:txBody>
          <a:bodyPr/>
          <a:lstStyle/>
          <a:p>
            <a:fld id="{08E03B71-93D2-4756-A0D8-590B0D439AF3}" type="datetimeFigureOut">
              <a:rPr lang="en-US" smtClean="0"/>
              <a:t>11/17/2021</a:t>
            </a:fld>
            <a:endParaRPr lang="en-US"/>
          </a:p>
        </p:txBody>
      </p:sp>
      <p:sp>
        <p:nvSpPr>
          <p:cNvPr id="4" name="Footer Placeholder 3">
            <a:extLst>
              <a:ext uri="{FF2B5EF4-FFF2-40B4-BE49-F238E27FC236}">
                <a16:creationId xmlns:a16="http://schemas.microsoft.com/office/drawing/2014/main" id="{10C7F2DA-60D8-4E70-B939-A3B1FF73A3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CA7C82-BD29-4872-A990-1655095658E9}"/>
              </a:ext>
            </a:extLst>
          </p:cNvPr>
          <p:cNvSpPr>
            <a:spLocks noGrp="1"/>
          </p:cNvSpPr>
          <p:nvPr>
            <p:ph type="sldNum" sz="quarter" idx="12"/>
          </p:nvPr>
        </p:nvSpPr>
        <p:spPr/>
        <p:txBody>
          <a:bodyPr/>
          <a:lstStyle/>
          <a:p>
            <a:fld id="{98C5491B-5B25-439F-8E13-6F57A7E39EE7}" type="slidenum">
              <a:rPr lang="en-US" smtClean="0"/>
              <a:t>‹#›</a:t>
            </a:fld>
            <a:endParaRPr lang="en-US"/>
          </a:p>
        </p:txBody>
      </p:sp>
    </p:spTree>
    <p:extLst>
      <p:ext uri="{BB962C8B-B14F-4D97-AF65-F5344CB8AC3E}">
        <p14:creationId xmlns:p14="http://schemas.microsoft.com/office/powerpoint/2010/main" val="945701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2E7313-9A95-4928-BEFA-ADEEC0E253C9}"/>
              </a:ext>
            </a:extLst>
          </p:cNvPr>
          <p:cNvSpPr>
            <a:spLocks noGrp="1"/>
          </p:cNvSpPr>
          <p:nvPr>
            <p:ph type="dt" sz="half" idx="10"/>
          </p:nvPr>
        </p:nvSpPr>
        <p:spPr/>
        <p:txBody>
          <a:bodyPr/>
          <a:lstStyle/>
          <a:p>
            <a:fld id="{08E03B71-93D2-4756-A0D8-590B0D439AF3}" type="datetimeFigureOut">
              <a:rPr lang="en-US" smtClean="0"/>
              <a:t>11/17/2021</a:t>
            </a:fld>
            <a:endParaRPr lang="en-US"/>
          </a:p>
        </p:txBody>
      </p:sp>
      <p:sp>
        <p:nvSpPr>
          <p:cNvPr id="3" name="Footer Placeholder 2">
            <a:extLst>
              <a:ext uri="{FF2B5EF4-FFF2-40B4-BE49-F238E27FC236}">
                <a16:creationId xmlns:a16="http://schemas.microsoft.com/office/drawing/2014/main" id="{6566451D-FE24-4B25-B2CE-47104C3B88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3CF4A8-AC6C-42B8-89C8-BF0FAA018891}"/>
              </a:ext>
            </a:extLst>
          </p:cNvPr>
          <p:cNvSpPr>
            <a:spLocks noGrp="1"/>
          </p:cNvSpPr>
          <p:nvPr>
            <p:ph type="sldNum" sz="quarter" idx="12"/>
          </p:nvPr>
        </p:nvSpPr>
        <p:spPr/>
        <p:txBody>
          <a:bodyPr/>
          <a:lstStyle/>
          <a:p>
            <a:fld id="{98C5491B-5B25-439F-8E13-6F57A7E39EE7}" type="slidenum">
              <a:rPr lang="en-US" smtClean="0"/>
              <a:t>‹#›</a:t>
            </a:fld>
            <a:endParaRPr lang="en-US"/>
          </a:p>
        </p:txBody>
      </p:sp>
    </p:spTree>
    <p:extLst>
      <p:ext uri="{BB962C8B-B14F-4D97-AF65-F5344CB8AC3E}">
        <p14:creationId xmlns:p14="http://schemas.microsoft.com/office/powerpoint/2010/main" val="2149934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7009-FF90-402A-B8E8-FA956E3775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E580008-0D18-4C81-9429-57C6AA7E66B7}"/>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DE6661-FA5A-41FA-8AC6-7177D88F456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EDDF991-E624-4F0A-A7E3-B5606A1E8248}"/>
              </a:ext>
            </a:extLst>
          </p:cNvPr>
          <p:cNvSpPr>
            <a:spLocks noGrp="1"/>
          </p:cNvSpPr>
          <p:nvPr>
            <p:ph type="dt" sz="half" idx="10"/>
          </p:nvPr>
        </p:nvSpPr>
        <p:spPr/>
        <p:txBody>
          <a:bodyPr/>
          <a:lstStyle/>
          <a:p>
            <a:fld id="{08E03B71-93D2-4756-A0D8-590B0D439AF3}" type="datetimeFigureOut">
              <a:rPr lang="en-US" smtClean="0"/>
              <a:t>11/17/2021</a:t>
            </a:fld>
            <a:endParaRPr lang="en-US"/>
          </a:p>
        </p:txBody>
      </p:sp>
      <p:sp>
        <p:nvSpPr>
          <p:cNvPr id="6" name="Footer Placeholder 5">
            <a:extLst>
              <a:ext uri="{FF2B5EF4-FFF2-40B4-BE49-F238E27FC236}">
                <a16:creationId xmlns:a16="http://schemas.microsoft.com/office/drawing/2014/main" id="{DAF113A0-D009-4C1A-A587-2769D7CF27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63F2D8-7B52-424B-8705-D3F52FF9ED1D}"/>
              </a:ext>
            </a:extLst>
          </p:cNvPr>
          <p:cNvSpPr>
            <a:spLocks noGrp="1"/>
          </p:cNvSpPr>
          <p:nvPr>
            <p:ph type="sldNum" sz="quarter" idx="12"/>
          </p:nvPr>
        </p:nvSpPr>
        <p:spPr/>
        <p:txBody>
          <a:bodyPr/>
          <a:lstStyle/>
          <a:p>
            <a:fld id="{98C5491B-5B25-439F-8E13-6F57A7E39EE7}" type="slidenum">
              <a:rPr lang="en-US" smtClean="0"/>
              <a:t>‹#›</a:t>
            </a:fld>
            <a:endParaRPr lang="en-US"/>
          </a:p>
        </p:txBody>
      </p:sp>
    </p:spTree>
    <p:extLst>
      <p:ext uri="{BB962C8B-B14F-4D97-AF65-F5344CB8AC3E}">
        <p14:creationId xmlns:p14="http://schemas.microsoft.com/office/powerpoint/2010/main" val="1367630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80500-ECB8-4B08-B098-9D0CEBB1819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DABD997-D5C2-4882-9E31-7D45000AA3C0}"/>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8920B29-98C0-4859-8E17-8BA8F93BCA1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914AE80-6E8C-4B99-A1F8-73089A39C533}"/>
              </a:ext>
            </a:extLst>
          </p:cNvPr>
          <p:cNvSpPr>
            <a:spLocks noGrp="1"/>
          </p:cNvSpPr>
          <p:nvPr>
            <p:ph type="dt" sz="half" idx="10"/>
          </p:nvPr>
        </p:nvSpPr>
        <p:spPr/>
        <p:txBody>
          <a:bodyPr/>
          <a:lstStyle/>
          <a:p>
            <a:fld id="{08E03B71-93D2-4756-A0D8-590B0D439AF3}" type="datetimeFigureOut">
              <a:rPr lang="en-US" smtClean="0"/>
              <a:t>11/17/2021</a:t>
            </a:fld>
            <a:endParaRPr lang="en-US"/>
          </a:p>
        </p:txBody>
      </p:sp>
      <p:sp>
        <p:nvSpPr>
          <p:cNvPr id="6" name="Footer Placeholder 5">
            <a:extLst>
              <a:ext uri="{FF2B5EF4-FFF2-40B4-BE49-F238E27FC236}">
                <a16:creationId xmlns:a16="http://schemas.microsoft.com/office/drawing/2014/main" id="{F4D9369A-5607-4E21-8603-3157AE0205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A6BEE-035E-4BB5-B0EE-B5536FC8D241}"/>
              </a:ext>
            </a:extLst>
          </p:cNvPr>
          <p:cNvSpPr>
            <a:spLocks noGrp="1"/>
          </p:cNvSpPr>
          <p:nvPr>
            <p:ph type="sldNum" sz="quarter" idx="12"/>
          </p:nvPr>
        </p:nvSpPr>
        <p:spPr/>
        <p:txBody>
          <a:bodyPr/>
          <a:lstStyle/>
          <a:p>
            <a:fld id="{98C5491B-5B25-439F-8E13-6F57A7E39EE7}" type="slidenum">
              <a:rPr lang="en-US" smtClean="0"/>
              <a:t>‹#›</a:t>
            </a:fld>
            <a:endParaRPr lang="en-US"/>
          </a:p>
        </p:txBody>
      </p:sp>
    </p:spTree>
    <p:extLst>
      <p:ext uri="{BB962C8B-B14F-4D97-AF65-F5344CB8AC3E}">
        <p14:creationId xmlns:p14="http://schemas.microsoft.com/office/powerpoint/2010/main" val="2344498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7A74-BA83-4D89-937F-DB1031E379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2A9AA9-CD83-4180-822A-FA890880DF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F4285-EE45-4D5B-9CA7-BE3F973E5D31}"/>
              </a:ext>
            </a:extLst>
          </p:cNvPr>
          <p:cNvSpPr>
            <a:spLocks noGrp="1"/>
          </p:cNvSpPr>
          <p:nvPr>
            <p:ph type="dt" sz="half" idx="10"/>
          </p:nvPr>
        </p:nvSpPr>
        <p:spPr/>
        <p:txBody>
          <a:bodyPr/>
          <a:lstStyle/>
          <a:p>
            <a:fld id="{08E03B71-93D2-4756-A0D8-590B0D439AF3}" type="datetimeFigureOut">
              <a:rPr lang="en-US" smtClean="0"/>
              <a:t>11/17/2021</a:t>
            </a:fld>
            <a:endParaRPr lang="en-US"/>
          </a:p>
        </p:txBody>
      </p:sp>
      <p:sp>
        <p:nvSpPr>
          <p:cNvPr id="5" name="Footer Placeholder 4">
            <a:extLst>
              <a:ext uri="{FF2B5EF4-FFF2-40B4-BE49-F238E27FC236}">
                <a16:creationId xmlns:a16="http://schemas.microsoft.com/office/drawing/2014/main" id="{F648571A-F6C8-45BD-AF43-F5967DA48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815F7-2273-49AA-A931-7D07723B4AB6}"/>
              </a:ext>
            </a:extLst>
          </p:cNvPr>
          <p:cNvSpPr>
            <a:spLocks noGrp="1"/>
          </p:cNvSpPr>
          <p:nvPr>
            <p:ph type="sldNum" sz="quarter" idx="12"/>
          </p:nvPr>
        </p:nvSpPr>
        <p:spPr/>
        <p:txBody>
          <a:bodyPr/>
          <a:lstStyle/>
          <a:p>
            <a:fld id="{98C5491B-5B25-439F-8E13-6F57A7E39EE7}" type="slidenum">
              <a:rPr lang="en-US" smtClean="0"/>
              <a:t>‹#›</a:t>
            </a:fld>
            <a:endParaRPr lang="en-US"/>
          </a:p>
        </p:txBody>
      </p:sp>
    </p:spTree>
    <p:extLst>
      <p:ext uri="{BB962C8B-B14F-4D97-AF65-F5344CB8AC3E}">
        <p14:creationId xmlns:p14="http://schemas.microsoft.com/office/powerpoint/2010/main" val="3481684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1A64BD-E408-4D30-8948-07C91075BFA4}"/>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066BB2-645A-4B65-95E3-3ECAA33C014A}"/>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1BBDB9-80B6-41D1-B2A5-BBA8BDF9AA98}"/>
              </a:ext>
            </a:extLst>
          </p:cNvPr>
          <p:cNvSpPr>
            <a:spLocks noGrp="1"/>
          </p:cNvSpPr>
          <p:nvPr>
            <p:ph type="dt" sz="half" idx="10"/>
          </p:nvPr>
        </p:nvSpPr>
        <p:spPr/>
        <p:txBody>
          <a:bodyPr/>
          <a:lstStyle/>
          <a:p>
            <a:fld id="{08E03B71-93D2-4756-A0D8-590B0D439AF3}" type="datetimeFigureOut">
              <a:rPr lang="en-US" smtClean="0"/>
              <a:t>11/17/2021</a:t>
            </a:fld>
            <a:endParaRPr lang="en-US"/>
          </a:p>
        </p:txBody>
      </p:sp>
      <p:sp>
        <p:nvSpPr>
          <p:cNvPr id="5" name="Footer Placeholder 4">
            <a:extLst>
              <a:ext uri="{FF2B5EF4-FFF2-40B4-BE49-F238E27FC236}">
                <a16:creationId xmlns:a16="http://schemas.microsoft.com/office/drawing/2014/main" id="{91B3A549-2369-41A5-8961-FB2BD8E13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5DD55-B8B4-439E-998E-49A30E357F7B}"/>
              </a:ext>
            </a:extLst>
          </p:cNvPr>
          <p:cNvSpPr>
            <a:spLocks noGrp="1"/>
          </p:cNvSpPr>
          <p:nvPr>
            <p:ph type="sldNum" sz="quarter" idx="12"/>
          </p:nvPr>
        </p:nvSpPr>
        <p:spPr/>
        <p:txBody>
          <a:bodyPr/>
          <a:lstStyle/>
          <a:p>
            <a:fld id="{98C5491B-5B25-439F-8E13-6F57A7E39EE7}" type="slidenum">
              <a:rPr lang="en-US" smtClean="0"/>
              <a:t>‹#›</a:t>
            </a:fld>
            <a:endParaRPr lang="en-US"/>
          </a:p>
        </p:txBody>
      </p:sp>
    </p:spTree>
    <p:extLst>
      <p:ext uri="{BB962C8B-B14F-4D97-AF65-F5344CB8AC3E}">
        <p14:creationId xmlns:p14="http://schemas.microsoft.com/office/powerpoint/2010/main" val="2055408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ECD5E94F-75FA-42F2-BECA-B55F314A8D3D}" type="datetimeFigureOut">
              <a:rPr lang="en-US" altLang="en-US"/>
              <a:pPr/>
              <a:t>11/17/2021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8936821-DF09-4EC6-BA2F-7B6160B23079}" type="slidenum">
              <a:rPr lang="en-US" altLang="en-US"/>
              <a:pPr/>
              <a:t>‹#›</a:t>
            </a:fld>
            <a:endParaRPr lang="en-US" altLang="en-US"/>
          </a:p>
        </p:txBody>
      </p:sp>
    </p:spTree>
    <p:extLst>
      <p:ext uri="{BB962C8B-B14F-4D97-AF65-F5344CB8AC3E}">
        <p14:creationId xmlns:p14="http://schemas.microsoft.com/office/powerpoint/2010/main" val="3789922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12192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717551" y="152400"/>
            <a:ext cx="10830983" cy="595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7953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10972800" cy="1143000"/>
          </a:xfrm>
        </p:spPr>
        <p:txBody>
          <a:bodyPr/>
          <a:lstStyle>
            <a:lvl1pPr>
              <a:defRPr sz="4000" b="1">
                <a:solidFill>
                  <a:srgbClr val="200399"/>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4934DAE6-A834-4460-962A-BA51E208C6B1}" type="datetimeFigureOut">
              <a:rPr lang="en-US" altLang="en-US"/>
              <a:pPr/>
              <a:t>11/17/2021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2A99602-7087-4C75-9200-EE13C57E19EB}" type="slidenum">
              <a:rPr lang="en-US" altLang="en-US"/>
              <a:pPr/>
              <a:t>‹#›</a:t>
            </a:fld>
            <a:endParaRPr lang="en-US" altLang="en-US"/>
          </a:p>
        </p:txBody>
      </p:sp>
    </p:spTree>
    <p:extLst>
      <p:ext uri="{BB962C8B-B14F-4D97-AF65-F5344CB8AC3E}">
        <p14:creationId xmlns:p14="http://schemas.microsoft.com/office/powerpoint/2010/main" val="2266575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45CD33C0-8B6F-4D53-97B7-CEE9DE58DE58}" type="datetimeFigureOut">
              <a:rPr lang="en-US" altLang="en-US"/>
              <a:pPr/>
              <a:t>11/17/2021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423FE72-2B00-4B2E-91B3-328B5A031EF9}" type="slidenum">
              <a:rPr lang="en-US" altLang="en-US"/>
              <a:pPr/>
              <a:t>‹#›</a:t>
            </a:fld>
            <a:endParaRPr lang="en-US" altLang="en-US"/>
          </a:p>
        </p:txBody>
      </p:sp>
    </p:spTree>
    <p:extLst>
      <p:ext uri="{BB962C8B-B14F-4D97-AF65-F5344CB8AC3E}">
        <p14:creationId xmlns:p14="http://schemas.microsoft.com/office/powerpoint/2010/main" val="470641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F746E553-7A2B-4BBE-A91C-28DBC209FFF3}" type="datetimeFigureOut">
              <a:rPr lang="en-US" altLang="en-US"/>
              <a:pPr/>
              <a:t>11/17/2021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A84D162-40D0-4765-875D-50A8373F3C43}" type="slidenum">
              <a:rPr lang="en-US" altLang="en-US"/>
              <a:pPr/>
              <a:t>‹#›</a:t>
            </a:fld>
            <a:endParaRPr lang="en-US" altLang="en-US"/>
          </a:p>
        </p:txBody>
      </p:sp>
    </p:spTree>
    <p:extLst>
      <p:ext uri="{BB962C8B-B14F-4D97-AF65-F5344CB8AC3E}">
        <p14:creationId xmlns:p14="http://schemas.microsoft.com/office/powerpoint/2010/main" val="7314502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252B964B-2932-423B-854D-E23CC072ED81}" type="datetimeFigureOut">
              <a:rPr lang="en-US" altLang="en-US"/>
              <a:pPr/>
              <a:t>11/17/2021</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F812778-8206-4239-B839-5C0541DD2D4E}" type="slidenum">
              <a:rPr lang="en-US" altLang="en-US"/>
              <a:pPr/>
              <a:t>‹#›</a:t>
            </a:fld>
            <a:endParaRPr lang="en-US" altLang="en-US"/>
          </a:p>
        </p:txBody>
      </p:sp>
    </p:spTree>
    <p:extLst>
      <p:ext uri="{BB962C8B-B14F-4D97-AF65-F5344CB8AC3E}">
        <p14:creationId xmlns:p14="http://schemas.microsoft.com/office/powerpoint/2010/main" val="4291423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F299F3E1-7C92-48D5-856E-66DEBA9C084A}" type="datetimeFigureOut">
              <a:rPr lang="en-US" altLang="en-US"/>
              <a:pPr/>
              <a:t>11/17/2021</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32FDC6D-AC57-4F71-B0DE-CEA0B25E005B}" type="slidenum">
              <a:rPr lang="en-US" altLang="en-US"/>
              <a:pPr/>
              <a:t>‹#›</a:t>
            </a:fld>
            <a:endParaRPr lang="en-US" altLang="en-US"/>
          </a:p>
        </p:txBody>
      </p:sp>
    </p:spTree>
    <p:extLst>
      <p:ext uri="{BB962C8B-B14F-4D97-AF65-F5344CB8AC3E}">
        <p14:creationId xmlns:p14="http://schemas.microsoft.com/office/powerpoint/2010/main" val="2952173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ABB193B-67F8-4C8A-908A-3CC41B71AB50}" type="datetimeFigureOut">
              <a:rPr lang="en-US" altLang="en-US"/>
              <a:pPr/>
              <a:t>11/17/2021</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8A305CE-B926-40AC-9BC6-A76E2E52B49F}" type="slidenum">
              <a:rPr lang="en-US" altLang="en-US"/>
              <a:pPr/>
              <a:t>‹#›</a:t>
            </a:fld>
            <a:endParaRPr lang="en-US" altLang="en-US"/>
          </a:p>
        </p:txBody>
      </p:sp>
    </p:spTree>
    <p:extLst>
      <p:ext uri="{BB962C8B-B14F-4D97-AF65-F5344CB8AC3E}">
        <p14:creationId xmlns:p14="http://schemas.microsoft.com/office/powerpoint/2010/main" val="56600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48C7C49C-828C-440C-A388-FE6C905FA5F7}" type="datetimeFigureOut">
              <a:rPr lang="en-US" altLang="en-US"/>
              <a:pPr/>
              <a:t>11/17/2021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D2BA97C-F64D-4119-990C-81A04DB37FED}" type="slidenum">
              <a:rPr lang="en-US" altLang="en-US"/>
              <a:pPr/>
              <a:t>‹#›</a:t>
            </a:fld>
            <a:endParaRPr lang="en-US" altLang="en-US"/>
          </a:p>
        </p:txBody>
      </p:sp>
    </p:spTree>
    <p:extLst>
      <p:ext uri="{BB962C8B-B14F-4D97-AF65-F5344CB8AC3E}">
        <p14:creationId xmlns:p14="http://schemas.microsoft.com/office/powerpoint/2010/main" val="613317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02E7AC2-9A67-4EFE-89F9-60252C83A578}" type="datetimeFigureOut">
              <a:rPr lang="en-US" altLang="en-US"/>
              <a:pPr/>
              <a:t>11/17/2021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EEF4CDC-DD7C-4A69-B89A-AA3869A28166}" type="slidenum">
              <a:rPr lang="en-US" altLang="en-US"/>
              <a:pPr/>
              <a:t>‹#›</a:t>
            </a:fld>
            <a:endParaRPr lang="en-US" altLang="en-US"/>
          </a:p>
        </p:txBody>
      </p:sp>
    </p:spTree>
    <p:extLst>
      <p:ext uri="{BB962C8B-B14F-4D97-AF65-F5344CB8AC3E}">
        <p14:creationId xmlns:p14="http://schemas.microsoft.com/office/powerpoint/2010/main" val="3866588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C442592-138B-458E-9F57-B0FD216E8F84}" type="datetimeFigureOut">
              <a:rPr lang="en-US" altLang="en-US"/>
              <a:pPr/>
              <a:t>11/17/2021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53514EC-29EB-442D-A2D7-045366D42273}" type="slidenum">
              <a:rPr lang="en-US" altLang="en-US"/>
              <a:pPr/>
              <a:t>‹#›</a:t>
            </a:fld>
            <a:endParaRPr lang="en-US" altLang="en-US"/>
          </a:p>
        </p:txBody>
      </p:sp>
    </p:spTree>
    <p:extLst>
      <p:ext uri="{BB962C8B-B14F-4D97-AF65-F5344CB8AC3E}">
        <p14:creationId xmlns:p14="http://schemas.microsoft.com/office/powerpoint/2010/main" val="382478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CF5D874-B506-4DA4-950D-C899931D7798}" type="datetimeFigureOut">
              <a:rPr lang="en-US" altLang="en-US"/>
              <a:pPr/>
              <a:t>11/17/2021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E059168-9AEE-42EA-9A5F-5E6200116417}" type="slidenum">
              <a:rPr lang="en-US" altLang="en-US"/>
              <a:pPr/>
              <a:t>‹#›</a:t>
            </a:fld>
            <a:endParaRPr lang="en-US" altLang="en-US"/>
          </a:p>
        </p:txBody>
      </p:sp>
    </p:spTree>
    <p:extLst>
      <p:ext uri="{BB962C8B-B14F-4D97-AF65-F5344CB8AC3E}">
        <p14:creationId xmlns:p14="http://schemas.microsoft.com/office/powerpoint/2010/main" val="277781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76200"/>
            <a:ext cx="12192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a:spLocks noChangeArrowheads="1"/>
          </p:cNvSpPr>
          <p:nvPr userDrawn="1"/>
        </p:nvSpPr>
        <p:spPr bwMode="auto">
          <a:xfrm>
            <a:off x="0" y="6011864"/>
            <a:ext cx="12192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1800" dirty="0">
              <a:solidFill>
                <a:schemeClr val="lt1"/>
              </a:solidFill>
              <a:latin typeface="+mn-lt"/>
              <a:ea typeface="+mn-ea"/>
            </a:endParaRPr>
          </a:p>
        </p:txBody>
      </p:sp>
      <p:sp>
        <p:nvSpPr>
          <p:cNvPr id="9" name="Rectangle 3"/>
          <p:cNvSpPr>
            <a:spLocks noChangeArrowheads="1"/>
          </p:cNvSpPr>
          <p:nvPr userDrawn="1"/>
        </p:nvSpPr>
        <p:spPr bwMode="auto">
          <a:xfrm>
            <a:off x="0" y="57483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dirty="0">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12192000" cy="5664200"/>
          </a:xfrm>
          <a:prstGeom prst="rect">
            <a:avLst/>
          </a:prstGeom>
          <a:solidFill>
            <a:schemeClr val="accent6"/>
          </a:solidFill>
          <a:ln w="9525">
            <a:noFill/>
            <a:miter lim="800000"/>
            <a:headEnd/>
            <a:tailEnd/>
          </a:ln>
        </p:spPr>
        <p:txBody>
          <a:bodyPr wrap="none" anchor="ctr"/>
          <a:lstStyle/>
          <a:p>
            <a:endParaRPr lang="en-US" sz="1800" dirty="0"/>
          </a:p>
        </p:txBody>
      </p:sp>
      <p:pic>
        <p:nvPicPr>
          <p:cNvPr id="11" name="Picture 12" descr="YSM_Shield_CMYK.jpg"/>
          <p:cNvPicPr>
            <a:picLocks noChangeAspect="1"/>
          </p:cNvPicPr>
          <p:nvPr userDrawn="1"/>
        </p:nvPicPr>
        <p:blipFill>
          <a:blip r:embed="rId2" cstate="print"/>
          <a:srcRect/>
          <a:stretch>
            <a:fillRect/>
          </a:stretch>
        </p:blipFill>
        <p:spPr bwMode="auto">
          <a:xfrm>
            <a:off x="11125200" y="6143626"/>
            <a:ext cx="762000" cy="714375"/>
          </a:xfrm>
          <a:prstGeom prst="rect">
            <a:avLst/>
          </a:prstGeom>
          <a:noFill/>
          <a:ln w="9525">
            <a:noFill/>
            <a:miter lim="800000"/>
            <a:headEnd/>
            <a:tailEnd/>
          </a:ln>
        </p:spPr>
      </p:pic>
      <p:pic>
        <p:nvPicPr>
          <p:cNvPr id="12" name="Picture 2" descr="Z:\Justin\Logos\YSM\New Brand\YSM_YaleBlue_CMYK.png"/>
          <p:cNvPicPr>
            <a:picLocks noChangeAspect="1" noChangeArrowheads="1"/>
          </p:cNvPicPr>
          <p:nvPr userDrawn="1"/>
        </p:nvPicPr>
        <p:blipFill>
          <a:blip r:embed="rId3" cstate="print"/>
          <a:srcRect/>
          <a:stretch>
            <a:fillRect/>
          </a:stretch>
        </p:blipFill>
        <p:spPr bwMode="auto">
          <a:xfrm>
            <a:off x="711201" y="6343357"/>
            <a:ext cx="4870449" cy="266993"/>
          </a:xfrm>
          <a:prstGeom prst="rect">
            <a:avLst/>
          </a:prstGeom>
          <a:noFill/>
        </p:spPr>
      </p:pic>
      <p:sp>
        <p:nvSpPr>
          <p:cNvPr id="13" name="Title Placeholder 14"/>
          <p:cNvSpPr>
            <a:spLocks noGrp="1"/>
          </p:cNvSpPr>
          <p:nvPr>
            <p:ph type="title" hasCustomPrompt="1"/>
          </p:nvPr>
        </p:nvSpPr>
        <p:spPr>
          <a:xfrm>
            <a:off x="711200" y="990601"/>
            <a:ext cx="109728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711200" y="2514600"/>
            <a:ext cx="109728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711200" y="3657600"/>
            <a:ext cx="109728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433746163"/>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pPr>
              <a:defRPr/>
            </a:pPr>
            <a:fld id="{D21BDCE9-EAC8-412F-ADCB-37C619D8A21F}" type="datetimeFigureOut">
              <a:rPr lang="en-US"/>
              <a:pPr>
                <a:defRPr/>
              </a:pPr>
              <a:t>11/17/2021</a:t>
            </a:fld>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d:\bumc presentation\bumc grand rounds 3.10.11.pptm</a:t>
            </a:r>
          </a:p>
        </p:txBody>
      </p:sp>
      <p:sp>
        <p:nvSpPr>
          <p:cNvPr id="6" name="Rectangle 6"/>
          <p:cNvSpPr>
            <a:spLocks noGrp="1" noChangeArrowheads="1"/>
          </p:cNvSpPr>
          <p:nvPr>
            <p:ph type="sldNum" sz="quarter" idx="12"/>
          </p:nvPr>
        </p:nvSpPr>
        <p:spPr/>
        <p:txBody>
          <a:bodyPr/>
          <a:lstStyle>
            <a:lvl1pPr>
              <a:defRPr/>
            </a:lvl1pPr>
          </a:lstStyle>
          <a:p>
            <a:fld id="{D48EBD7D-2FE4-45D7-BEE2-DF12EC8AA933}" type="slidenum">
              <a:rPr lang="en-US" altLang="en-US"/>
              <a:pPr/>
              <a:t>‹#›</a:t>
            </a:fld>
            <a:endParaRPr lang="en-US" altLang="en-US"/>
          </a:p>
        </p:txBody>
      </p:sp>
    </p:spTree>
    <p:extLst>
      <p:ext uri="{BB962C8B-B14F-4D97-AF65-F5344CB8AC3E}">
        <p14:creationId xmlns:p14="http://schemas.microsoft.com/office/powerpoint/2010/main" val="4097148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447801"/>
            <a:ext cx="10972800" cy="4525963"/>
          </a:xfrm>
        </p:spPr>
        <p:txBody>
          <a:bodyPr rtlCol="0">
            <a:normAutofit/>
          </a:bodyPr>
          <a:lstStyle/>
          <a:p>
            <a:pPr lvl="0"/>
            <a:endParaRPr lang="en-US" noProof="0"/>
          </a:p>
        </p:txBody>
      </p:sp>
      <p:sp>
        <p:nvSpPr>
          <p:cNvPr id="4" name="Rectangle 4"/>
          <p:cNvSpPr>
            <a:spLocks noGrp="1" noChangeArrowheads="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pPr>
              <a:defRPr/>
            </a:pPr>
            <a:fld id="{A6B51E00-16E5-47B8-943D-3E450B87D638}" type="datetimeFigureOut">
              <a:rPr lang="en-US"/>
              <a:pPr>
                <a:defRPr/>
              </a:pPr>
              <a:t>11/17/2021</a:t>
            </a:fld>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d:\bumc presentation\bumc grand rounds 3.10.11.pptm</a:t>
            </a:r>
          </a:p>
        </p:txBody>
      </p:sp>
      <p:sp>
        <p:nvSpPr>
          <p:cNvPr id="6" name="Rectangle 6"/>
          <p:cNvSpPr>
            <a:spLocks noGrp="1" noChangeArrowheads="1"/>
          </p:cNvSpPr>
          <p:nvPr>
            <p:ph type="sldNum" sz="quarter" idx="12"/>
          </p:nvPr>
        </p:nvSpPr>
        <p:spPr/>
        <p:txBody>
          <a:bodyPr/>
          <a:lstStyle>
            <a:lvl1pPr>
              <a:defRPr/>
            </a:lvl1pPr>
          </a:lstStyle>
          <a:p>
            <a:fld id="{5672F0B0-4CCA-43F4-B481-80C0AC7B033E}" type="slidenum">
              <a:rPr lang="en-US" altLang="en-US"/>
              <a:pPr/>
              <a:t>‹#›</a:t>
            </a:fld>
            <a:endParaRPr lang="en-US" altLang="en-US"/>
          </a:p>
        </p:txBody>
      </p:sp>
    </p:spTree>
    <p:extLst>
      <p:ext uri="{BB962C8B-B14F-4D97-AF65-F5344CB8AC3E}">
        <p14:creationId xmlns:p14="http://schemas.microsoft.com/office/powerpoint/2010/main" val="1752018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4A0E23-FED5-0244-9A9A-B679B8B1A6CA}"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F0882-8485-DA4F-80BF-983ECF73643B}" type="slidenum">
              <a:rPr lang="en-US" smtClean="0"/>
              <a:t>‹#›</a:t>
            </a:fld>
            <a:endParaRPr lang="en-US"/>
          </a:p>
        </p:txBody>
      </p:sp>
    </p:spTree>
    <p:extLst>
      <p:ext uri="{BB962C8B-B14F-4D97-AF65-F5344CB8AC3E}">
        <p14:creationId xmlns:p14="http://schemas.microsoft.com/office/powerpoint/2010/main" val="1526911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64A0E23-FED5-0244-9A9A-B679B8B1A6CA}"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F0882-8485-DA4F-80BF-983ECF73643B}" type="slidenum">
              <a:rPr lang="en-US" smtClean="0"/>
              <a:t>‹#›</a:t>
            </a:fld>
            <a:endParaRPr lang="en-US"/>
          </a:p>
        </p:txBody>
      </p:sp>
    </p:spTree>
    <p:extLst>
      <p:ext uri="{BB962C8B-B14F-4D97-AF65-F5344CB8AC3E}">
        <p14:creationId xmlns:p14="http://schemas.microsoft.com/office/powerpoint/2010/main" val="491085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4A0E23-FED5-0244-9A9A-B679B8B1A6CA}"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F0882-8485-DA4F-80BF-983ECF73643B}" type="slidenum">
              <a:rPr lang="en-US" smtClean="0"/>
              <a:t>‹#›</a:t>
            </a:fld>
            <a:endParaRPr lang="en-US"/>
          </a:p>
        </p:txBody>
      </p:sp>
    </p:spTree>
    <p:extLst>
      <p:ext uri="{BB962C8B-B14F-4D97-AF65-F5344CB8AC3E}">
        <p14:creationId xmlns:p14="http://schemas.microsoft.com/office/powerpoint/2010/main" val="37232114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64A0E23-FED5-0244-9A9A-B679B8B1A6CA}"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8F0882-8485-DA4F-80BF-983ECF73643B}" type="slidenum">
              <a:rPr lang="en-US" smtClean="0"/>
              <a:t>‹#›</a:t>
            </a:fld>
            <a:endParaRPr lang="en-US"/>
          </a:p>
        </p:txBody>
      </p:sp>
    </p:spTree>
    <p:extLst>
      <p:ext uri="{BB962C8B-B14F-4D97-AF65-F5344CB8AC3E}">
        <p14:creationId xmlns:p14="http://schemas.microsoft.com/office/powerpoint/2010/main" val="3502196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4A0E23-FED5-0244-9A9A-B679B8B1A6CA}" type="datetimeFigureOut">
              <a:rPr lang="en-US" smtClean="0"/>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8F0882-8485-DA4F-80BF-983ECF73643B}" type="slidenum">
              <a:rPr lang="en-US" smtClean="0"/>
              <a:t>‹#›</a:t>
            </a:fld>
            <a:endParaRPr lang="en-US"/>
          </a:p>
        </p:txBody>
      </p:sp>
    </p:spTree>
    <p:extLst>
      <p:ext uri="{BB962C8B-B14F-4D97-AF65-F5344CB8AC3E}">
        <p14:creationId xmlns:p14="http://schemas.microsoft.com/office/powerpoint/2010/main" val="967824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0909" y="216548"/>
            <a:ext cx="10515600" cy="1325563"/>
          </a:xfrm>
        </p:spPr>
        <p:txBody>
          <a:bodyPr/>
          <a:lstStyle>
            <a:lvl1pPr>
              <a:defRPr>
                <a:solidFill>
                  <a:srgbClr val="000099"/>
                </a:solidFill>
                <a:latin typeface="Franklin Gothic Medium" panose="020B06030201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564A0E23-FED5-0244-9A9A-B679B8B1A6CA}" type="datetimeFigureOut">
              <a:rPr lang="en-US" smtClean="0"/>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8F0882-8485-DA4F-80BF-983ECF73643B}" type="slidenum">
              <a:rPr lang="en-US" smtClean="0"/>
              <a:t>‹#›</a:t>
            </a:fld>
            <a:endParaRPr lang="en-US"/>
          </a:p>
        </p:txBody>
      </p:sp>
      <p:pic>
        <p:nvPicPr>
          <p:cNvPr id="6" name="Picture 2">
            <a:extLst>
              <a:ext uri="{FF2B5EF4-FFF2-40B4-BE49-F238E27FC236}">
                <a16:creationId xmlns:a16="http://schemas.microsoft.com/office/drawing/2014/main" id="{F6668FE4-CB43-4D77-B36D-5FA730C7774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7421" b="-1"/>
          <a:stretch/>
        </p:blipFill>
        <p:spPr bwMode="auto">
          <a:xfrm>
            <a:off x="11012471" y="424978"/>
            <a:ext cx="765928" cy="809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E2AEBE12-00CF-472E-A085-826F5C413DF3}"/>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69522" y="424979"/>
            <a:ext cx="1361388" cy="9087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4799466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A0E23-FED5-0244-9A9A-B679B8B1A6CA}" type="datetimeFigureOut">
              <a:rPr lang="en-US" smtClean="0"/>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8F0882-8485-DA4F-80BF-983ECF73643B}" type="slidenum">
              <a:rPr lang="en-US" smtClean="0"/>
              <a:t>‹#›</a:t>
            </a:fld>
            <a:endParaRPr lang="en-US"/>
          </a:p>
        </p:txBody>
      </p:sp>
    </p:spTree>
    <p:extLst>
      <p:ext uri="{BB962C8B-B14F-4D97-AF65-F5344CB8AC3E}">
        <p14:creationId xmlns:p14="http://schemas.microsoft.com/office/powerpoint/2010/main" val="24915464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000099"/>
                </a:solidFill>
                <a:latin typeface="Franklin Gothic Medium" panose="020B06030201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solidFill>
                  <a:srgbClr val="000099"/>
                </a:solidFill>
                <a:latin typeface="Franklin Gothic Medium" panose="020B0603020102020204" pitchFamily="34" charset="0"/>
              </a:defRPr>
            </a:lvl1pPr>
            <a:lvl2pPr>
              <a:defRPr sz="2800">
                <a:solidFill>
                  <a:srgbClr val="000099"/>
                </a:solidFill>
                <a:latin typeface="Franklin Gothic Medium" panose="020B0603020102020204" pitchFamily="34" charset="0"/>
              </a:defRPr>
            </a:lvl2pPr>
            <a:lvl3pPr>
              <a:defRPr sz="2400">
                <a:solidFill>
                  <a:srgbClr val="000099"/>
                </a:solidFill>
                <a:latin typeface="Franklin Gothic Medium" panose="020B0603020102020204" pitchFamily="34" charset="0"/>
              </a:defRPr>
            </a:lvl3pPr>
            <a:lvl4pPr>
              <a:defRPr sz="2000">
                <a:solidFill>
                  <a:srgbClr val="000099"/>
                </a:solidFill>
                <a:latin typeface="Franklin Gothic Medium" panose="020B0603020102020204" pitchFamily="34" charset="0"/>
              </a:defRPr>
            </a:lvl4pPr>
            <a:lvl5pPr>
              <a:defRPr sz="2000">
                <a:solidFill>
                  <a:srgbClr val="000099"/>
                </a:solidFill>
                <a:latin typeface="Franklin Gothic Medium" panose="020B06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00099"/>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564A0E23-FED5-0244-9A9A-B679B8B1A6CA}"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8F0882-8485-DA4F-80BF-983ECF73643B}" type="slidenum">
              <a:rPr lang="en-US" smtClean="0"/>
              <a:t>‹#›</a:t>
            </a:fld>
            <a:endParaRPr lang="en-US"/>
          </a:p>
        </p:txBody>
      </p:sp>
    </p:spTree>
    <p:extLst>
      <p:ext uri="{BB962C8B-B14F-4D97-AF65-F5344CB8AC3E}">
        <p14:creationId xmlns:p14="http://schemas.microsoft.com/office/powerpoint/2010/main" val="2612875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2" y="273629"/>
            <a:ext cx="10968959" cy="1143480"/>
          </a:xfrm>
        </p:spPr>
        <p:txBody>
          <a:bodyPr/>
          <a:lstStyle/>
          <a:p>
            <a:r>
              <a:rPr lang="en-US"/>
              <a:t>Click to edit Master title style</a:t>
            </a:r>
          </a:p>
        </p:txBody>
      </p:sp>
      <p:sp>
        <p:nvSpPr>
          <p:cNvPr id="3" name="Content Placeholder 2"/>
          <p:cNvSpPr>
            <a:spLocks noGrp="1"/>
          </p:cNvSpPr>
          <p:nvPr>
            <p:ph sz="half" idx="1"/>
          </p:nvPr>
        </p:nvSpPr>
        <p:spPr>
          <a:xfrm>
            <a:off x="608642" y="1604331"/>
            <a:ext cx="10968959"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2" y="3935934"/>
            <a:ext cx="10968959"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184289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000099"/>
                </a:solidFill>
                <a:latin typeface="Franklin Gothic Medium" panose="020B0603020102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solidFill>
                  <a:srgbClr val="000099"/>
                </a:solidFill>
                <a:latin typeface="Franklin Gothic Medium" panose="020B06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4A0E23-FED5-0244-9A9A-B679B8B1A6CA}"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8F0882-8485-DA4F-80BF-983ECF73643B}" type="slidenum">
              <a:rPr lang="en-US" smtClean="0"/>
              <a:t>‹#›</a:t>
            </a:fld>
            <a:endParaRPr lang="en-US"/>
          </a:p>
        </p:txBody>
      </p:sp>
    </p:spTree>
    <p:extLst>
      <p:ext uri="{BB962C8B-B14F-4D97-AF65-F5344CB8AC3E}">
        <p14:creationId xmlns:p14="http://schemas.microsoft.com/office/powerpoint/2010/main" val="1717652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4A0E23-FED5-0244-9A9A-B679B8B1A6CA}"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F0882-8485-DA4F-80BF-983ECF73643B}" type="slidenum">
              <a:rPr lang="en-US" smtClean="0"/>
              <a:t>‹#›</a:t>
            </a:fld>
            <a:endParaRPr lang="en-US"/>
          </a:p>
        </p:txBody>
      </p:sp>
    </p:spTree>
    <p:extLst>
      <p:ext uri="{BB962C8B-B14F-4D97-AF65-F5344CB8AC3E}">
        <p14:creationId xmlns:p14="http://schemas.microsoft.com/office/powerpoint/2010/main" val="42394461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4A0E23-FED5-0244-9A9A-B679B8B1A6CA}"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F0882-8485-DA4F-80BF-983ECF73643B}" type="slidenum">
              <a:rPr lang="en-US" smtClean="0"/>
              <a:t>‹#›</a:t>
            </a:fld>
            <a:endParaRPr lang="en-US"/>
          </a:p>
        </p:txBody>
      </p:sp>
    </p:spTree>
    <p:extLst>
      <p:ext uri="{BB962C8B-B14F-4D97-AF65-F5344CB8AC3E}">
        <p14:creationId xmlns:p14="http://schemas.microsoft.com/office/powerpoint/2010/main" val="29262202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1"/>
            <a:ext cx="12192000" cy="4358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914400" y="559624"/>
            <a:ext cx="10363200" cy="1470025"/>
          </a:xfrm>
        </p:spPr>
        <p:txBody>
          <a:bodyPr/>
          <a:lstStyle>
            <a:lvl1pPr algn="ctr">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2277691"/>
            <a:ext cx="8534400" cy="937807"/>
          </a:xfrm>
        </p:spPr>
        <p:txBody>
          <a:bodyPr/>
          <a:lstStyle>
            <a:lvl1pPr marL="0" indent="0" algn="ctr">
              <a:buNone/>
              <a:defRPr>
                <a:solidFill>
                  <a:srgbClr val="E6C4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STR_TA_Logo-FINA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7089" y="4680465"/>
            <a:ext cx="6414796" cy="1746651"/>
          </a:xfrm>
          <a:prstGeom prst="rect">
            <a:avLst/>
          </a:prstGeom>
        </p:spPr>
      </p:pic>
    </p:spTree>
    <p:extLst>
      <p:ext uri="{BB962C8B-B14F-4D97-AF65-F5344CB8AC3E}">
        <p14:creationId xmlns:p14="http://schemas.microsoft.com/office/powerpoint/2010/main" val="27894894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Working with communities to address the opioid crisis.</a:t>
            </a:r>
          </a:p>
        </p:txBody>
      </p:sp>
      <p:sp>
        <p:nvSpPr>
          <p:cNvPr id="3" name="Content Placeholder 2"/>
          <p:cNvSpPr>
            <a:spLocks noGrp="1"/>
          </p:cNvSpPr>
          <p:nvPr>
            <p:ph idx="1" hasCustomPrompt="1"/>
          </p:nvPr>
        </p:nvSpPr>
        <p:spPr/>
        <p:txBody>
          <a:bodyPr/>
          <a:lstStyle>
            <a:lvl1pPr>
              <a:defRPr baseline="0"/>
            </a:lvl1pPr>
          </a:lstStyle>
          <a:p>
            <a:pPr lvl="0"/>
            <a:r>
              <a:rPr lang="en-US" dirty="0"/>
              <a:t>SAMHSA’s State Targeted Response Technical Assistance (STR-TA) Consortium is here to assist STR grantees and other organizations, by providing the resources and technical assistance needed to address the opioid crisis.</a:t>
            </a:r>
          </a:p>
          <a:p>
            <a:pPr lvl="0"/>
            <a:endParaRPr lang="en-US" dirty="0"/>
          </a:p>
          <a:p>
            <a:pPr lvl="0"/>
            <a:r>
              <a:rPr lang="en-US" dirty="0"/>
              <a:t>Technical assistance is available to support the evidence-based prevention, treatment, and recovery of opioid use disorders. </a:t>
            </a:r>
          </a:p>
        </p:txBody>
      </p:sp>
      <p:sp>
        <p:nvSpPr>
          <p:cNvPr id="6" name="Slide Number Placeholder 5"/>
          <p:cNvSpPr>
            <a:spLocks noGrp="1"/>
          </p:cNvSpPr>
          <p:nvPr>
            <p:ph type="sldNum" sz="quarter" idx="12"/>
          </p:nvPr>
        </p:nvSpPr>
        <p:spPr/>
        <p:txBody>
          <a:bodyPr/>
          <a:lstStyle/>
          <a:p>
            <a:pPr defTabSz="457200">
              <a:defRPr/>
            </a:pPr>
            <a:fld id="{1271A09D-B238-CC49-8083-E93D66A072E7}"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3809681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Working with communities to address the opioid crisis.</a:t>
            </a:r>
          </a:p>
        </p:txBody>
      </p:sp>
      <p:sp>
        <p:nvSpPr>
          <p:cNvPr id="3" name="Content Placeholder 2"/>
          <p:cNvSpPr>
            <a:spLocks noGrp="1"/>
          </p:cNvSpPr>
          <p:nvPr>
            <p:ph idx="1" hasCustomPrompt="1"/>
          </p:nvPr>
        </p:nvSpPr>
        <p:spPr/>
        <p:txBody>
          <a:bodyPr/>
          <a:lstStyle>
            <a:lvl1pPr>
              <a:defRPr sz="2600" baseline="0"/>
            </a:lvl1pPr>
          </a:lstStyle>
          <a:p>
            <a:pPr lvl="0"/>
            <a:r>
              <a:rPr lang="en-US" dirty="0"/>
              <a:t>STR-TA is intended to provide local expertise to communities and organizations to help address the opioid public health crisis. </a:t>
            </a:r>
          </a:p>
          <a:p>
            <a:pPr lvl="0"/>
            <a:r>
              <a:rPr lang="en-US" dirty="0"/>
              <a:t>The STR-TA team accepts requests for education and training resources. Each state/territory has a designated team, led by a regional Technology Transfer Specialist (TTS) who is an expert in implementing evidence-based practices. </a:t>
            </a:r>
          </a:p>
          <a:p>
            <a:pPr lvl="0"/>
            <a:r>
              <a:rPr lang="en-US" dirty="0"/>
              <a:t>Each TTS will work with TA recipients to meet the needs outlined in the TA request. </a:t>
            </a:r>
          </a:p>
          <a:p>
            <a:pPr lvl="0"/>
            <a:endParaRPr lang="en-US" dirty="0"/>
          </a:p>
        </p:txBody>
      </p:sp>
      <p:sp>
        <p:nvSpPr>
          <p:cNvPr id="6" name="Slide Number Placeholder 5"/>
          <p:cNvSpPr>
            <a:spLocks noGrp="1"/>
          </p:cNvSpPr>
          <p:nvPr>
            <p:ph type="sldNum" sz="quarter" idx="12"/>
          </p:nvPr>
        </p:nvSpPr>
        <p:spPr/>
        <p:txBody>
          <a:bodyPr/>
          <a:lstStyle/>
          <a:p>
            <a:pPr defTabSz="457200">
              <a:defRPr/>
            </a:pPr>
            <a:fld id="{1271A09D-B238-CC49-8083-E93D66A072E7}"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2483673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Working with communities to address the opioid crisis.</a:t>
            </a:r>
          </a:p>
        </p:txBody>
      </p:sp>
      <p:sp>
        <p:nvSpPr>
          <p:cNvPr id="6" name="Slide Number Placeholder 5"/>
          <p:cNvSpPr>
            <a:spLocks noGrp="1"/>
          </p:cNvSpPr>
          <p:nvPr>
            <p:ph type="sldNum" sz="quarter" idx="12"/>
          </p:nvPr>
        </p:nvSpPr>
        <p:spPr/>
        <p:txBody>
          <a:bodyPr/>
          <a:lstStyle/>
          <a:p>
            <a:pPr defTabSz="457200">
              <a:defRPr/>
            </a:pPr>
            <a:fld id="{1271A09D-B238-CC49-8083-E93D66A072E7}" type="slidenum">
              <a:rPr lang="en-US" smtClean="0">
                <a:solidFill>
                  <a:prstClr val="black">
                    <a:tint val="75000"/>
                  </a:prstClr>
                </a:solidFill>
              </a:rPr>
              <a:pPr defTabSz="457200">
                <a:defRPr/>
              </a:pPr>
              <a:t>‹#›</a:t>
            </a:fld>
            <a:endParaRPr lang="en-US">
              <a:solidFill>
                <a:prstClr val="black">
                  <a:tint val="75000"/>
                </a:prstClr>
              </a:solidFill>
            </a:endParaRPr>
          </a:p>
        </p:txBody>
      </p:sp>
      <p:sp>
        <p:nvSpPr>
          <p:cNvPr id="4" name="TextBox 3"/>
          <p:cNvSpPr txBox="1"/>
          <p:nvPr userDrawn="1"/>
        </p:nvSpPr>
        <p:spPr>
          <a:xfrm>
            <a:off x="597648" y="1314824"/>
            <a:ext cx="10984753" cy="3754874"/>
          </a:xfrm>
          <a:prstGeom prst="rect">
            <a:avLst/>
          </a:prstGeom>
          <a:noFill/>
        </p:spPr>
        <p:txBody>
          <a:bodyPr wrap="square" rtlCol="0">
            <a:spAutoFit/>
          </a:bodyPr>
          <a:lstStyle/>
          <a:p>
            <a:pPr marL="461963" marR="0" lvl="0" indent="-461963" algn="l" defTabSz="457200" rtl="0" eaLnBrk="1" fontAlgn="auto" latinLnBrk="0" hangingPunct="1">
              <a:lnSpc>
                <a:spcPct val="100000"/>
              </a:lnSpc>
              <a:spcBef>
                <a:spcPts val="1200"/>
              </a:spcBef>
              <a:spcAft>
                <a:spcPts val="0"/>
              </a:spcAft>
              <a:buClr>
                <a:srgbClr val="A13F1D"/>
              </a:buClr>
              <a:buSzPct val="90000"/>
              <a:buFont typeface="Wingdings" charset="2"/>
              <a:buChar char="²"/>
              <a:tabLst/>
              <a:defRPr/>
            </a:pPr>
            <a:endParaRPr kumimoji="0" lang="en-US" sz="1800" b="0" i="1" u="none" strike="noStrike" kern="1200" cap="none" spc="0" normalizeH="0" baseline="0" noProof="0" dirty="0">
              <a:ln>
                <a:noFill/>
              </a:ln>
              <a:solidFill>
                <a:prstClr val="black"/>
              </a:solidFill>
              <a:effectLst/>
              <a:uLnTx/>
              <a:uFillTx/>
              <a:latin typeface="Helvetica"/>
              <a:ea typeface="+mn-ea"/>
              <a:cs typeface="+mn-cs"/>
            </a:endParaRPr>
          </a:p>
          <a:p>
            <a:pPr marL="0" marR="0" lvl="0" indent="0" algn="l" defTabSz="457200" rtl="0" eaLnBrk="1" fontAlgn="auto" latinLnBrk="0" hangingPunct="1">
              <a:lnSpc>
                <a:spcPct val="100000"/>
              </a:lnSpc>
              <a:spcBef>
                <a:spcPts val="1200"/>
              </a:spcBef>
              <a:spcAft>
                <a:spcPts val="0"/>
              </a:spcAft>
              <a:buClr>
                <a:srgbClr val="A13F1D"/>
              </a:buClr>
              <a:buSzPct val="90000"/>
              <a:buFont typeface="Wingdings" charset="2"/>
              <a:buNone/>
              <a:tabLst/>
              <a:defRPr/>
            </a:pPr>
            <a:r>
              <a:rPr kumimoji="0" lang="en-US" sz="3000" b="0" i="0" u="none" strike="noStrike" kern="1200" cap="none" spc="0" normalizeH="0" baseline="0" noProof="0" dirty="0">
                <a:ln>
                  <a:noFill/>
                </a:ln>
                <a:solidFill>
                  <a:prstClr val="black"/>
                </a:solidFill>
                <a:effectLst/>
                <a:uLnTx/>
                <a:uFillTx/>
                <a:latin typeface="Helvetica"/>
                <a:ea typeface="+mn-ea"/>
                <a:cs typeface="+mn-cs"/>
              </a:rPr>
              <a:t>Funding for this initiative was made possible (in part) by grant no. 1H79TI080816-01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p>
        </p:txBody>
      </p:sp>
    </p:spTree>
    <p:extLst>
      <p:ext uri="{BB962C8B-B14F-4D97-AF65-F5344CB8AC3E}">
        <p14:creationId xmlns:p14="http://schemas.microsoft.com/office/powerpoint/2010/main" val="28114004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Questions and TA Requests</a:t>
            </a:r>
          </a:p>
        </p:txBody>
      </p:sp>
      <p:sp>
        <p:nvSpPr>
          <p:cNvPr id="3" name="Content Placeholder 2"/>
          <p:cNvSpPr>
            <a:spLocks noGrp="1"/>
          </p:cNvSpPr>
          <p:nvPr>
            <p:ph idx="1" hasCustomPrompt="1"/>
          </p:nvPr>
        </p:nvSpPr>
        <p:spPr/>
        <p:txBody>
          <a:bodyPr>
            <a:normAutofit/>
          </a:bodyPr>
          <a:lstStyle>
            <a:lvl1pPr>
              <a:defRPr sz="3400" baseline="0"/>
            </a:lvl1pPr>
            <a:lvl2pPr>
              <a:defRPr baseline="0"/>
            </a:lvl2pPr>
            <a:lvl3pPr>
              <a:defRPr sz="3400"/>
            </a:lvl3pPr>
          </a:lstStyle>
          <a:p>
            <a:pPr lvl="0"/>
            <a:r>
              <a:rPr lang="en-US" dirty="0"/>
              <a:t>To ask questions or submit a technical assistance request: </a:t>
            </a:r>
          </a:p>
          <a:p>
            <a:pPr lvl="0"/>
            <a:endParaRPr lang="en-US" dirty="0"/>
          </a:p>
          <a:p>
            <a:pPr lvl="2"/>
            <a:r>
              <a:rPr lang="en-US" dirty="0"/>
              <a:t>Visit </a:t>
            </a:r>
            <a:r>
              <a:rPr lang="en-US" dirty="0" err="1"/>
              <a:t>www.getSTR-TA.org</a:t>
            </a:r>
            <a:r>
              <a:rPr lang="en-US" dirty="0"/>
              <a:t> </a:t>
            </a:r>
          </a:p>
          <a:p>
            <a:pPr lvl="2"/>
            <a:r>
              <a:rPr lang="en-US" dirty="0"/>
              <a:t>Email </a:t>
            </a:r>
            <a:r>
              <a:rPr lang="en-US" dirty="0" err="1"/>
              <a:t>str-ta@aaap.org</a:t>
            </a:r>
            <a:r>
              <a:rPr lang="en-US" dirty="0"/>
              <a:t> </a:t>
            </a:r>
          </a:p>
          <a:p>
            <a:pPr lvl="2"/>
            <a:r>
              <a:rPr lang="en-US" dirty="0"/>
              <a:t>Call 401-270-5900</a:t>
            </a:r>
          </a:p>
        </p:txBody>
      </p:sp>
      <p:sp>
        <p:nvSpPr>
          <p:cNvPr id="6" name="Slide Number Placeholder 5"/>
          <p:cNvSpPr>
            <a:spLocks noGrp="1"/>
          </p:cNvSpPr>
          <p:nvPr>
            <p:ph type="sldNum" sz="quarter" idx="12"/>
          </p:nvPr>
        </p:nvSpPr>
        <p:spPr/>
        <p:txBody>
          <a:bodyPr/>
          <a:lstStyle/>
          <a:p>
            <a:pPr defTabSz="457200">
              <a:defRPr/>
            </a:pPr>
            <a:fld id="{1271A09D-B238-CC49-8083-E93D66A072E7}"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8806216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19962" y="2633032"/>
            <a:ext cx="7080805" cy="1362075"/>
          </a:xfrm>
          <a:noFill/>
        </p:spPr>
        <p:txBody>
          <a:bodyPr tIns="0" anchor="ctr" anchorCtr="0"/>
          <a:lstStyle>
            <a:lvl1pPr algn="l">
              <a:defRPr sz="4400" b="1" cap="none">
                <a:solidFill>
                  <a:schemeClr val="accent1"/>
                </a:solidFill>
              </a:defRPr>
            </a:lvl1pPr>
          </a:lstStyle>
          <a:p>
            <a:r>
              <a:rPr lang="en-US" dirty="0"/>
              <a:t>Click to Edit Master Title Style</a:t>
            </a:r>
          </a:p>
        </p:txBody>
      </p:sp>
      <p:grpSp>
        <p:nvGrpSpPr>
          <p:cNvPr id="4" name="Group 3"/>
          <p:cNvGrpSpPr/>
          <p:nvPr userDrawn="1"/>
        </p:nvGrpSpPr>
        <p:grpSpPr>
          <a:xfrm>
            <a:off x="-5105676" y="-63500"/>
            <a:ext cx="9271000" cy="6953250"/>
            <a:chOff x="457200" y="6184851"/>
            <a:chExt cx="558024" cy="558024"/>
          </a:xfrm>
        </p:grpSpPr>
        <p:sp>
          <p:nvSpPr>
            <p:cNvPr id="5" name="Oval 4"/>
            <p:cNvSpPr>
              <a:spLocks noChangeAspect="1"/>
            </p:cNvSpPr>
            <p:nvPr userDrawn="1"/>
          </p:nvSpPr>
          <p:spPr>
            <a:xfrm>
              <a:off x="457200" y="6184851"/>
              <a:ext cx="558024" cy="55802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STR_TA Circl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526" y="6196068"/>
              <a:ext cx="535372" cy="535590"/>
            </a:xfrm>
            <a:prstGeom prst="rect">
              <a:avLst/>
            </a:prstGeom>
          </p:spPr>
        </p:pic>
      </p:grpSp>
    </p:spTree>
    <p:extLst>
      <p:ext uri="{BB962C8B-B14F-4D97-AF65-F5344CB8AC3E}">
        <p14:creationId xmlns:p14="http://schemas.microsoft.com/office/powerpoint/2010/main" val="41592398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73871"/>
            <a:ext cx="5384800" cy="43522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773871"/>
            <a:ext cx="5384800" cy="43522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pPr defTabSz="457200">
              <a:defRPr/>
            </a:pPr>
            <a:fld id="{1271A09D-B238-CC49-8083-E93D66A072E7}"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3775609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183BBA-8D66-4A5D-A473-62F6BCF2C49E}"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9555701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65300"/>
            <a:ext cx="5386917" cy="639762"/>
          </a:xfrm>
          <a:solidFill>
            <a:schemeClr val="accent2"/>
          </a:solidFill>
        </p:spPr>
        <p:txBody>
          <a:bodyPr tIns="0" anchor="ctr" anchorCtr="1">
            <a:noAutofit/>
          </a:bodyPr>
          <a:lstStyle>
            <a:lvl1pPr marL="0" indent="0" algn="ctr">
              <a:lnSpc>
                <a:spcPct val="90000"/>
              </a:lnSpc>
              <a:buNone/>
              <a:defRPr sz="2400" b="0">
                <a:solidFill>
                  <a:srgbClr val="FFFFFF"/>
                </a:solidFill>
                <a:latin typeface="Source Sans Pro"/>
                <a:cs typeface="Source Sans Pr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405063"/>
            <a:ext cx="5386917" cy="370376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765300"/>
            <a:ext cx="5389033" cy="639762"/>
          </a:xfrm>
          <a:solidFill>
            <a:schemeClr val="accent2"/>
          </a:solidFill>
        </p:spPr>
        <p:txBody>
          <a:bodyPr tIns="0" anchor="ctr" anchorCtr="1">
            <a:noAutofit/>
          </a:bodyPr>
          <a:lstStyle>
            <a:lvl1pPr marL="0" indent="0" algn="ctr">
              <a:lnSpc>
                <a:spcPct val="90000"/>
              </a:lnSpc>
              <a:buNone/>
              <a:defRPr sz="2400" b="0">
                <a:solidFill>
                  <a:srgbClr val="FFFFFF"/>
                </a:solidFill>
                <a:latin typeface="Source Sans Pro"/>
                <a:cs typeface="Source Sans Pr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05063"/>
            <a:ext cx="5389033" cy="370376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pPr defTabSz="457200">
              <a:defRPr/>
            </a:pPr>
            <a:fld id="{1271A09D-B238-CC49-8083-E93D66A072E7}"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8288545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pPr defTabSz="457200">
              <a:defRPr/>
            </a:pPr>
            <a:fld id="{1271A09D-B238-CC49-8083-E93D66A072E7}" type="slidenum">
              <a:rPr lang="en-US" smtClean="0">
                <a:solidFill>
                  <a:prstClr val="black">
                    <a:tint val="75000"/>
                  </a:prstClr>
                </a:solidFill>
              </a:rPr>
              <a:pPr defTabSz="457200">
                <a:defRPr/>
              </a:pPr>
              <a:t>‹#›</a:t>
            </a:fld>
            <a:endParaRPr lang="en-US">
              <a:solidFill>
                <a:prstClr val="black">
                  <a:tint val="75000"/>
                </a:prstClr>
              </a:solidFill>
            </a:endParaRPr>
          </a:p>
        </p:txBody>
      </p:sp>
      <p:sp>
        <p:nvSpPr>
          <p:cNvPr id="6" name="Chart Placeholder 5"/>
          <p:cNvSpPr>
            <a:spLocks noGrp="1"/>
          </p:cNvSpPr>
          <p:nvPr>
            <p:ph type="chart" sz="quarter" idx="13"/>
          </p:nvPr>
        </p:nvSpPr>
        <p:spPr>
          <a:xfrm>
            <a:off x="1343252" y="1900238"/>
            <a:ext cx="9497483" cy="3757612"/>
          </a:xfrm>
        </p:spPr>
        <p:txBody>
          <a:bodyPr/>
          <a:lstStyle/>
          <a:p>
            <a:endParaRPr lang="en-US"/>
          </a:p>
        </p:txBody>
      </p:sp>
    </p:spTree>
    <p:extLst>
      <p:ext uri="{BB962C8B-B14F-4D97-AF65-F5344CB8AC3E}">
        <p14:creationId xmlns:p14="http://schemas.microsoft.com/office/powerpoint/2010/main" val="20571367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pPr defTabSz="457200">
              <a:defRPr/>
            </a:pPr>
            <a:fld id="{1271A09D-B238-CC49-8083-E93D66A072E7}" type="slidenum">
              <a:rPr lang="en-US" smtClean="0">
                <a:solidFill>
                  <a:prstClr val="black">
                    <a:tint val="75000"/>
                  </a:prstClr>
                </a:solidFill>
              </a:rPr>
              <a:pPr defTabSz="457200">
                <a:defRPr/>
              </a:pPr>
              <a:t>‹#›</a:t>
            </a:fld>
            <a:endParaRPr lang="en-US">
              <a:solidFill>
                <a:prstClr val="black">
                  <a:tint val="75000"/>
                </a:prstClr>
              </a:solidFill>
            </a:endParaRPr>
          </a:p>
        </p:txBody>
      </p:sp>
      <p:sp>
        <p:nvSpPr>
          <p:cNvPr id="4" name="Table Placeholder 3"/>
          <p:cNvSpPr>
            <a:spLocks noGrp="1"/>
          </p:cNvSpPr>
          <p:nvPr>
            <p:ph type="tbl" sz="quarter" idx="13"/>
          </p:nvPr>
        </p:nvSpPr>
        <p:spPr>
          <a:xfrm>
            <a:off x="1049867" y="1837187"/>
            <a:ext cx="9948333" cy="3935412"/>
          </a:xfrm>
        </p:spPr>
        <p:txBody>
          <a:bodyPr/>
          <a:lstStyle/>
          <a:p>
            <a:endParaRPr lang="en-US"/>
          </a:p>
        </p:txBody>
      </p:sp>
    </p:spTree>
    <p:extLst>
      <p:ext uri="{BB962C8B-B14F-4D97-AF65-F5344CB8AC3E}">
        <p14:creationId xmlns:p14="http://schemas.microsoft.com/office/powerpoint/2010/main" val="35134152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pPr defTabSz="457200">
              <a:defRPr/>
            </a:pPr>
            <a:fld id="{1271A09D-B238-CC49-8083-E93D66A072E7}"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6932574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defRPr/>
            </a:pPr>
            <a:fld id="{1271A09D-B238-CC49-8083-E93D66A072E7}"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9319337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5535339"/>
            <a:ext cx="12192000" cy="566738"/>
          </a:xfrm>
          <a:solidFill>
            <a:schemeClr val="tx1"/>
          </a:solidFill>
        </p:spPr>
        <p:txBody>
          <a:bodyPr lIns="457200" tIns="0" rIns="457200" anchor="ctr" anchorCtr="0"/>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0" y="1"/>
            <a:ext cx="12192000" cy="5535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p:cNvSpPr>
            <a:spLocks noGrp="1"/>
          </p:cNvSpPr>
          <p:nvPr>
            <p:ph type="sldNum" sz="quarter" idx="12"/>
          </p:nvPr>
        </p:nvSpPr>
        <p:spPr/>
        <p:txBody>
          <a:bodyPr/>
          <a:lstStyle/>
          <a:p>
            <a:pPr defTabSz="457200">
              <a:defRPr/>
            </a:pPr>
            <a:fld id="{1271A09D-B238-CC49-8083-E93D66A072E7}"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19820454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0"/>
        <p:cNvGrpSpPr/>
        <p:nvPr/>
      </p:nvGrpSpPr>
      <p:grpSpPr>
        <a:xfrm>
          <a:off x="0" y="0"/>
          <a:ext cx="0" cy="0"/>
          <a:chOff x="0" y="0"/>
          <a:chExt cx="0" cy="0"/>
        </a:xfrm>
      </p:grpSpPr>
      <p:sp>
        <p:nvSpPr>
          <p:cNvPr id="33" name="Google Shape;33;p6"/>
          <p:cNvSpPr txBox="1">
            <a:spLocks noGrp="1"/>
          </p:cNvSpPr>
          <p:nvPr>
            <p:ph type="title"/>
          </p:nvPr>
        </p:nvSpPr>
        <p:spPr>
          <a:xfrm>
            <a:off x="1346933" y="864967"/>
            <a:ext cx="9508400" cy="8952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
          <p:cNvSpPr txBox="1">
            <a:spLocks noGrp="1"/>
          </p:cNvSpPr>
          <p:nvPr>
            <p:ph type="body" idx="1"/>
          </p:nvPr>
        </p:nvSpPr>
        <p:spPr>
          <a:xfrm>
            <a:off x="1346933" y="1924000"/>
            <a:ext cx="4615200" cy="3686000"/>
          </a:xfrm>
          <a:prstGeom prst="rect">
            <a:avLst/>
          </a:prstGeom>
        </p:spPr>
        <p:txBody>
          <a:bodyPr spcFirstLastPara="1" wrap="square" lIns="91425" tIns="91425" rIns="91425" bIns="91425" anchor="t" anchorCtr="0">
            <a:noAutofit/>
          </a:bodyPr>
          <a:lstStyle>
            <a:lvl1pPr marL="457189" lvl="0" indent="-355591">
              <a:spcBef>
                <a:spcPts val="600"/>
              </a:spcBef>
              <a:spcAft>
                <a:spcPts val="0"/>
              </a:spcAft>
              <a:buSzPts val="2000"/>
              <a:buChar char="»"/>
              <a:defRPr sz="2000"/>
            </a:lvl1pPr>
            <a:lvl2pPr marL="914378" lvl="1" indent="-355591">
              <a:spcBef>
                <a:spcPts val="0"/>
              </a:spcBef>
              <a:spcAft>
                <a:spcPts val="0"/>
              </a:spcAft>
              <a:buSzPts val="2000"/>
              <a:buChar char="»"/>
              <a:defRPr sz="2000"/>
            </a:lvl2pPr>
            <a:lvl3pPr marL="1371566" lvl="2" indent="-355591">
              <a:spcBef>
                <a:spcPts val="0"/>
              </a:spcBef>
              <a:spcAft>
                <a:spcPts val="0"/>
              </a:spcAft>
              <a:buSzPts val="2000"/>
              <a:buChar char="»"/>
              <a:defRPr sz="2000"/>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endParaRPr/>
          </a:p>
        </p:txBody>
      </p:sp>
      <p:sp>
        <p:nvSpPr>
          <p:cNvPr id="35" name="Google Shape;35;p6"/>
          <p:cNvSpPr txBox="1">
            <a:spLocks noGrp="1"/>
          </p:cNvSpPr>
          <p:nvPr>
            <p:ph type="body" idx="2"/>
          </p:nvPr>
        </p:nvSpPr>
        <p:spPr>
          <a:xfrm>
            <a:off x="6240167" y="1924000"/>
            <a:ext cx="4615200" cy="3686000"/>
          </a:xfrm>
          <a:prstGeom prst="rect">
            <a:avLst/>
          </a:prstGeom>
        </p:spPr>
        <p:txBody>
          <a:bodyPr spcFirstLastPara="1" wrap="square" lIns="91425" tIns="91425" rIns="91425" bIns="91425" anchor="t" anchorCtr="0">
            <a:noAutofit/>
          </a:bodyPr>
          <a:lstStyle>
            <a:lvl1pPr marL="457189" lvl="0" indent="-355591">
              <a:spcBef>
                <a:spcPts val="600"/>
              </a:spcBef>
              <a:spcAft>
                <a:spcPts val="0"/>
              </a:spcAft>
              <a:buSzPts val="2000"/>
              <a:buChar char="»"/>
              <a:defRPr sz="2000"/>
            </a:lvl1pPr>
            <a:lvl2pPr marL="914378" lvl="1" indent="-355591">
              <a:spcBef>
                <a:spcPts val="0"/>
              </a:spcBef>
              <a:spcAft>
                <a:spcPts val="0"/>
              </a:spcAft>
              <a:buSzPts val="2000"/>
              <a:buChar char="»"/>
              <a:defRPr sz="2000"/>
            </a:lvl2pPr>
            <a:lvl3pPr marL="1371566" lvl="2" indent="-355591">
              <a:spcBef>
                <a:spcPts val="0"/>
              </a:spcBef>
              <a:spcAft>
                <a:spcPts val="0"/>
              </a:spcAft>
              <a:buSzPts val="2000"/>
              <a:buChar char="»"/>
              <a:defRPr sz="2000"/>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endParaRPr/>
          </a:p>
        </p:txBody>
      </p:sp>
      <p:sp>
        <p:nvSpPr>
          <p:cNvPr id="36" name="Google Shape;36;p6"/>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7678462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12192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a:spLocks noChangeArrowheads="1"/>
          </p:cNvSpPr>
          <p:nvPr userDrawn="1"/>
        </p:nvSpPr>
        <p:spPr bwMode="auto">
          <a:xfrm>
            <a:off x="0" y="6011864"/>
            <a:ext cx="12192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1800" dirty="0">
              <a:solidFill>
                <a:schemeClr val="lt1"/>
              </a:solidFill>
              <a:latin typeface="+mn-lt"/>
              <a:ea typeface="+mn-ea"/>
            </a:endParaRPr>
          </a:p>
        </p:txBody>
      </p:sp>
      <p:sp>
        <p:nvSpPr>
          <p:cNvPr id="9" name="Rectangle 3"/>
          <p:cNvSpPr>
            <a:spLocks noChangeArrowheads="1"/>
          </p:cNvSpPr>
          <p:nvPr userDrawn="1"/>
        </p:nvSpPr>
        <p:spPr bwMode="auto">
          <a:xfrm>
            <a:off x="0" y="57483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dirty="0">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12192000" cy="5664200"/>
          </a:xfrm>
          <a:prstGeom prst="rect">
            <a:avLst/>
          </a:prstGeom>
          <a:solidFill>
            <a:schemeClr val="accent6"/>
          </a:solidFill>
          <a:ln w="9525">
            <a:noFill/>
            <a:miter lim="800000"/>
            <a:headEnd/>
            <a:tailEnd/>
          </a:ln>
        </p:spPr>
        <p:txBody>
          <a:bodyPr wrap="none" anchor="ctr"/>
          <a:lstStyle/>
          <a:p>
            <a:endParaRPr lang="en-US" sz="1800" dirty="0"/>
          </a:p>
        </p:txBody>
      </p:sp>
      <p:pic>
        <p:nvPicPr>
          <p:cNvPr id="11" name="Picture 12" descr="YSM_Shield_CMYK.jpg"/>
          <p:cNvPicPr>
            <a:picLocks noChangeAspect="1"/>
          </p:cNvPicPr>
          <p:nvPr userDrawn="1"/>
        </p:nvPicPr>
        <p:blipFill>
          <a:blip r:embed="rId2" cstate="print"/>
          <a:srcRect/>
          <a:stretch>
            <a:fillRect/>
          </a:stretch>
        </p:blipFill>
        <p:spPr bwMode="auto">
          <a:xfrm>
            <a:off x="11125200" y="6143626"/>
            <a:ext cx="762000" cy="714375"/>
          </a:xfrm>
          <a:prstGeom prst="rect">
            <a:avLst/>
          </a:prstGeom>
          <a:noFill/>
          <a:ln w="9525">
            <a:noFill/>
            <a:miter lim="800000"/>
            <a:headEnd/>
            <a:tailEnd/>
          </a:ln>
        </p:spPr>
      </p:pic>
      <p:pic>
        <p:nvPicPr>
          <p:cNvPr id="12" name="Picture 2" descr="Z:\Justin\Logos\YSM\New Brand\YSM_YaleBlue_CMYK.png"/>
          <p:cNvPicPr>
            <a:picLocks noChangeAspect="1" noChangeArrowheads="1"/>
          </p:cNvPicPr>
          <p:nvPr userDrawn="1"/>
        </p:nvPicPr>
        <p:blipFill>
          <a:blip r:embed="rId3" cstate="print"/>
          <a:srcRect/>
          <a:stretch>
            <a:fillRect/>
          </a:stretch>
        </p:blipFill>
        <p:spPr bwMode="auto">
          <a:xfrm>
            <a:off x="711201" y="6343357"/>
            <a:ext cx="4870449" cy="266993"/>
          </a:xfrm>
          <a:prstGeom prst="rect">
            <a:avLst/>
          </a:prstGeom>
          <a:noFill/>
        </p:spPr>
      </p:pic>
      <p:sp>
        <p:nvSpPr>
          <p:cNvPr id="13" name="Title Placeholder 14"/>
          <p:cNvSpPr>
            <a:spLocks noGrp="1"/>
          </p:cNvSpPr>
          <p:nvPr>
            <p:ph type="title" hasCustomPrompt="1"/>
          </p:nvPr>
        </p:nvSpPr>
        <p:spPr>
          <a:xfrm>
            <a:off x="711200" y="990601"/>
            <a:ext cx="109728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711200" y="2514600"/>
            <a:ext cx="109728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711200" y="3657600"/>
            <a:ext cx="109728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extLst>
      <p:ext uri="{BB962C8B-B14F-4D97-AF65-F5344CB8AC3E}">
        <p14:creationId xmlns:p14="http://schemas.microsoft.com/office/powerpoint/2010/main" val="3944355589"/>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22759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12192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717551" y="152400"/>
            <a:ext cx="10830983" cy="595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09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09BA37D-A7E7-47C3-854E-D3A2B83AA650}" type="datetimeFigureOut">
              <a:rPr lang="en-US"/>
              <a:pPr>
                <a:defRPr/>
              </a:pPr>
              <a:t>11/17/2021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47A894-4EDE-4733-B4A9-A0DEE41362F4}" type="slidenum">
              <a:rPr lang="en-US" altLang="en-US"/>
              <a:pPr>
                <a:defRPr/>
              </a:pPr>
              <a:t>‹#›</a:t>
            </a:fld>
            <a:endParaRPr lang="en-US" altLang="en-US"/>
          </a:p>
        </p:txBody>
      </p:sp>
    </p:spTree>
    <p:extLst>
      <p:ext uri="{BB962C8B-B14F-4D97-AF65-F5344CB8AC3E}">
        <p14:creationId xmlns:p14="http://schemas.microsoft.com/office/powerpoint/2010/main" val="21212606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2" y="273629"/>
            <a:ext cx="10968959" cy="1143480"/>
          </a:xfrm>
        </p:spPr>
        <p:txBody>
          <a:bodyPr/>
          <a:lstStyle/>
          <a:p>
            <a:r>
              <a:rPr lang="en-US"/>
              <a:t>Click to edit Master title style</a:t>
            </a:r>
          </a:p>
        </p:txBody>
      </p:sp>
      <p:sp>
        <p:nvSpPr>
          <p:cNvPr id="3" name="Content Placeholder 2"/>
          <p:cNvSpPr>
            <a:spLocks noGrp="1"/>
          </p:cNvSpPr>
          <p:nvPr>
            <p:ph sz="half" idx="1"/>
          </p:nvPr>
        </p:nvSpPr>
        <p:spPr>
          <a:xfrm>
            <a:off x="608642" y="1604331"/>
            <a:ext cx="10968959"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2" y="3935934"/>
            <a:ext cx="10968959"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24394246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183BBA-8D66-4A5D-A473-62F6BCF2C49E}"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C9F59-7B89-4DFB-BF51-14F97CD60B75}" type="slidenum">
              <a:rPr lang="en-US" smtClean="0"/>
              <a:t>‹#›</a:t>
            </a:fld>
            <a:endParaRPr lang="en-US"/>
          </a:p>
        </p:txBody>
      </p:sp>
    </p:spTree>
    <p:extLst>
      <p:ext uri="{BB962C8B-B14F-4D97-AF65-F5344CB8AC3E}">
        <p14:creationId xmlns:p14="http://schemas.microsoft.com/office/powerpoint/2010/main" val="17363886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D94B5-BA64-4E89-87D9-BFAB0939DD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768709-ED92-4AA0-87F8-E5C96B0794E5}"/>
              </a:ext>
            </a:extLst>
          </p:cNvPr>
          <p:cNvSpPr>
            <a:spLocks noGrp="1"/>
          </p:cNvSpPr>
          <p:nvPr>
            <p:ph type="dt" sz="half" idx="10"/>
          </p:nvPr>
        </p:nvSpPr>
        <p:spPr/>
        <p:txBody>
          <a:bodyPr/>
          <a:lstStyle/>
          <a:p>
            <a:fld id="{2BBEF260-5A2B-4756-8427-39F3ECA5A494}" type="datetimeFigureOut">
              <a:rPr lang="en-US" smtClean="0"/>
              <a:t>11/17/2021</a:t>
            </a:fld>
            <a:endParaRPr lang="en-US"/>
          </a:p>
        </p:txBody>
      </p:sp>
      <p:sp>
        <p:nvSpPr>
          <p:cNvPr id="4" name="Footer Placeholder 3">
            <a:extLst>
              <a:ext uri="{FF2B5EF4-FFF2-40B4-BE49-F238E27FC236}">
                <a16:creationId xmlns:a16="http://schemas.microsoft.com/office/drawing/2014/main" id="{4A9FE6DC-6D2D-46B9-A317-F711036E33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2E8A4-3498-4E34-84D0-F76180F1A878}"/>
              </a:ext>
            </a:extLst>
          </p:cNvPr>
          <p:cNvSpPr>
            <a:spLocks noGrp="1"/>
          </p:cNvSpPr>
          <p:nvPr>
            <p:ph type="sldNum" sz="quarter" idx="12"/>
          </p:nvPr>
        </p:nvSpPr>
        <p:spPr/>
        <p:txBody>
          <a:bodyPr/>
          <a:lstStyle/>
          <a:p>
            <a:fld id="{E7ED5AA5-BC79-4A69-B167-4936C4BD762D}" type="slidenum">
              <a:rPr lang="en-US" smtClean="0"/>
              <a:t>‹#›</a:t>
            </a:fld>
            <a:endParaRPr lang="en-US"/>
          </a:p>
        </p:txBody>
      </p:sp>
    </p:spTree>
    <p:extLst>
      <p:ext uri="{BB962C8B-B14F-4D97-AF65-F5344CB8AC3E}">
        <p14:creationId xmlns:p14="http://schemas.microsoft.com/office/powerpoint/2010/main" val="29778173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222C1-1EEB-499B-BECC-7D7F77351932}"/>
              </a:ext>
            </a:extLst>
          </p:cNvPr>
          <p:cNvSpPr>
            <a:spLocks noGrp="1"/>
          </p:cNvSpPr>
          <p:nvPr>
            <p:ph type="ctrTitle"/>
          </p:nvPr>
        </p:nvSpPr>
        <p:spPr>
          <a:xfrm>
            <a:off x="1524000" y="1122363"/>
            <a:ext cx="9144000" cy="2387600"/>
          </a:xfrm>
        </p:spPr>
        <p:txBody>
          <a:bodyPr anchor="b"/>
          <a:lstStyle>
            <a:lvl1pPr algn="ctr">
              <a:defRPr sz="5063">
                <a:solidFill>
                  <a:srgbClr val="000099"/>
                </a:solidFill>
                <a:latin typeface="Franklin Gothic Medium" panose="020B0603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870BEA5-20F5-420B-A28D-6CAA29D4076E}"/>
              </a:ext>
            </a:extLst>
          </p:cNvPr>
          <p:cNvSpPr>
            <a:spLocks noGrp="1"/>
          </p:cNvSpPr>
          <p:nvPr>
            <p:ph type="subTitle" idx="1"/>
          </p:nvPr>
        </p:nvSpPr>
        <p:spPr>
          <a:xfrm>
            <a:off x="1524000" y="3602038"/>
            <a:ext cx="9144000" cy="1655762"/>
          </a:xfrm>
        </p:spPr>
        <p:txBody>
          <a:bodyPr/>
          <a:lstStyle>
            <a:lvl1pPr marL="0" indent="0" algn="ctr">
              <a:buNone/>
              <a:defRPr sz="2025">
                <a:latin typeface="Franklin Gothic Medium" panose="020B0603020102020204" pitchFamily="34" charset="0"/>
              </a:defRPr>
            </a:lvl1pPr>
            <a:lvl2pPr marL="385785" indent="0" algn="ctr">
              <a:buNone/>
              <a:defRPr sz="1688"/>
            </a:lvl2pPr>
            <a:lvl3pPr marL="771571" indent="0" algn="ctr">
              <a:buNone/>
              <a:defRPr sz="1519"/>
            </a:lvl3pPr>
            <a:lvl4pPr marL="1157356" indent="0" algn="ctr">
              <a:buNone/>
              <a:defRPr sz="1350"/>
            </a:lvl4pPr>
            <a:lvl5pPr marL="1543141" indent="0" algn="ctr">
              <a:buNone/>
              <a:defRPr sz="1350"/>
            </a:lvl5pPr>
            <a:lvl6pPr marL="1928927" indent="0" algn="ctr">
              <a:buNone/>
              <a:defRPr sz="1350"/>
            </a:lvl6pPr>
            <a:lvl7pPr marL="2314712" indent="0" algn="ctr">
              <a:buNone/>
              <a:defRPr sz="1350"/>
            </a:lvl7pPr>
            <a:lvl8pPr marL="2700498" indent="0" algn="ctr">
              <a:buNone/>
              <a:defRPr sz="1350"/>
            </a:lvl8pPr>
            <a:lvl9pPr marL="3086283" indent="0" algn="ctr">
              <a:buNone/>
              <a:defRPr sz="1350"/>
            </a:lvl9pPr>
          </a:lstStyle>
          <a:p>
            <a:r>
              <a:rPr lang="en-US" dirty="0"/>
              <a:t>Click to edit Master subtitle style</a:t>
            </a:r>
          </a:p>
        </p:txBody>
      </p:sp>
      <p:sp>
        <p:nvSpPr>
          <p:cNvPr id="4" name="Date Placeholder 3">
            <a:extLst>
              <a:ext uri="{FF2B5EF4-FFF2-40B4-BE49-F238E27FC236}">
                <a16:creationId xmlns:a16="http://schemas.microsoft.com/office/drawing/2014/main" id="{A45E104C-EB14-470A-990A-3A62A6871086}"/>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5" name="Footer Placeholder 4">
            <a:extLst>
              <a:ext uri="{FF2B5EF4-FFF2-40B4-BE49-F238E27FC236}">
                <a16:creationId xmlns:a16="http://schemas.microsoft.com/office/drawing/2014/main" id="{C533089C-351C-40A3-8640-21B96E0F19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DF0FAB-01F1-4B2C-B17B-C83C4CA10B41}"/>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33553834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9C64E-3639-4888-A445-359ECCE65A92}"/>
              </a:ext>
            </a:extLst>
          </p:cNvPr>
          <p:cNvSpPr>
            <a:spLocks noGrp="1"/>
          </p:cNvSpPr>
          <p:nvPr>
            <p:ph type="title"/>
          </p:nvPr>
        </p:nvSpPr>
        <p:spPr/>
        <p:txBody>
          <a:bodyPr/>
          <a:lstStyle>
            <a:lvl1pPr>
              <a:defRPr>
                <a:solidFill>
                  <a:srgbClr val="000099"/>
                </a:solidFill>
                <a:latin typeface="Franklin Gothic Medium" panose="020B0603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928EA72-ACA9-441B-A95B-AB775064F849}"/>
              </a:ext>
            </a:extLst>
          </p:cNvPr>
          <p:cNvSpPr>
            <a:spLocks noGrp="1"/>
          </p:cNvSpPr>
          <p:nvPr>
            <p:ph idx="1"/>
          </p:nvPr>
        </p:nvSpPr>
        <p:spPr/>
        <p:txBody>
          <a:bodyPr/>
          <a:lstStyle>
            <a:lvl1pPr>
              <a:defRPr>
                <a:latin typeface="Franklin Gothic Medium" panose="020B0603020102020204" pitchFamily="34" charset="0"/>
              </a:defRPr>
            </a:lvl1pPr>
            <a:lvl2pPr>
              <a:defRPr>
                <a:latin typeface="Franklin Gothic Medium" panose="020B0603020102020204" pitchFamily="34" charset="0"/>
              </a:defRPr>
            </a:lvl2pPr>
            <a:lvl3pPr>
              <a:defRPr>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DACA74-AC7F-4B14-8E3C-8E32251AF208}"/>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5" name="Footer Placeholder 4">
            <a:extLst>
              <a:ext uri="{FF2B5EF4-FFF2-40B4-BE49-F238E27FC236}">
                <a16:creationId xmlns:a16="http://schemas.microsoft.com/office/drawing/2014/main" id="{05F40DC7-81BC-40A9-A8C8-005086393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D5E85-9A6E-4A50-A506-406396D80C63}"/>
              </a:ext>
            </a:extLst>
          </p:cNvPr>
          <p:cNvSpPr>
            <a:spLocks noGrp="1"/>
          </p:cNvSpPr>
          <p:nvPr>
            <p:ph type="sldNum" sz="quarter" idx="12"/>
          </p:nvPr>
        </p:nvSpPr>
        <p:spPr/>
        <p:txBody>
          <a:bodyPr/>
          <a:lstStyle/>
          <a:p>
            <a:fld id="{1D6E5690-A8C5-4471-9A4B-CA82B9263375}" type="slidenum">
              <a:rPr lang="en-US" smtClean="0"/>
              <a:t>‹#›</a:t>
            </a:fld>
            <a:endParaRPr lang="en-US"/>
          </a:p>
        </p:txBody>
      </p:sp>
      <p:grpSp>
        <p:nvGrpSpPr>
          <p:cNvPr id="9" name="Group 8">
            <a:extLst>
              <a:ext uri="{FF2B5EF4-FFF2-40B4-BE49-F238E27FC236}">
                <a16:creationId xmlns:a16="http://schemas.microsoft.com/office/drawing/2014/main" id="{CF92DF49-E71C-4E0C-A95F-85A067725428}"/>
              </a:ext>
            </a:extLst>
          </p:cNvPr>
          <p:cNvGrpSpPr/>
          <p:nvPr userDrawn="1"/>
        </p:nvGrpSpPr>
        <p:grpSpPr>
          <a:xfrm>
            <a:off x="10357559" y="185739"/>
            <a:ext cx="1626624" cy="1442893"/>
            <a:chOff x="10565376" y="136525"/>
            <a:chExt cx="1626624" cy="1442893"/>
          </a:xfrm>
        </p:grpSpPr>
        <p:pic>
          <p:nvPicPr>
            <p:cNvPr id="7" name="Picture 6">
              <a:extLst>
                <a:ext uri="{FF2B5EF4-FFF2-40B4-BE49-F238E27FC236}">
                  <a16:creationId xmlns:a16="http://schemas.microsoft.com/office/drawing/2014/main" id="{A77C15B7-6538-414E-B102-EE751D6052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5376" y="136525"/>
              <a:ext cx="1626624" cy="1442893"/>
            </a:xfrm>
            <a:prstGeom prst="rect">
              <a:avLst/>
            </a:prstGeom>
          </p:spPr>
        </p:pic>
        <p:sp>
          <p:nvSpPr>
            <p:cNvPr id="8" name="TextBox 7">
              <a:extLst>
                <a:ext uri="{FF2B5EF4-FFF2-40B4-BE49-F238E27FC236}">
                  <a16:creationId xmlns:a16="http://schemas.microsoft.com/office/drawing/2014/main" id="{55C1CD12-F9A9-4527-BA20-C6C753C2155B}"/>
                </a:ext>
              </a:extLst>
            </p:cNvPr>
            <p:cNvSpPr txBox="1"/>
            <p:nvPr userDrawn="1"/>
          </p:nvSpPr>
          <p:spPr>
            <a:xfrm>
              <a:off x="11105804" y="719471"/>
              <a:ext cx="846512" cy="248209"/>
            </a:xfrm>
            <a:prstGeom prst="rect">
              <a:avLst/>
            </a:prstGeom>
            <a:noFill/>
          </p:spPr>
          <p:txBody>
            <a:bodyPr wrap="square" rtlCol="0">
              <a:spAutoFit/>
            </a:bodyPr>
            <a:lstStyle/>
            <a:p>
              <a:r>
                <a:rPr lang="en-US" sz="1013" b="1" dirty="0">
                  <a:latin typeface="Franklin Gothic Medium" panose="020B0603020102020204" pitchFamily="34" charset="0"/>
                </a:rPr>
                <a:t>0099</a:t>
              </a:r>
            </a:p>
          </p:txBody>
        </p:sp>
      </p:grpSp>
    </p:spTree>
    <p:extLst>
      <p:ext uri="{BB962C8B-B14F-4D97-AF65-F5344CB8AC3E}">
        <p14:creationId xmlns:p14="http://schemas.microsoft.com/office/powerpoint/2010/main" val="39051764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63211-5A2C-4990-9954-DADA81027040}"/>
              </a:ext>
            </a:extLst>
          </p:cNvPr>
          <p:cNvSpPr>
            <a:spLocks noGrp="1"/>
          </p:cNvSpPr>
          <p:nvPr>
            <p:ph type="title"/>
          </p:nvPr>
        </p:nvSpPr>
        <p:spPr>
          <a:xfrm>
            <a:off x="831849" y="1709740"/>
            <a:ext cx="10515601" cy="2852737"/>
          </a:xfrm>
        </p:spPr>
        <p:txBody>
          <a:bodyPr anchor="b"/>
          <a:lstStyle>
            <a:lvl1pPr>
              <a:defRPr sz="5063">
                <a:solidFill>
                  <a:srgbClr val="000099"/>
                </a:solidFill>
                <a:latin typeface="Franklin Gothic Medium" panose="020B0603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94F2D2D-0820-48A1-89FC-FF6093CB968A}"/>
              </a:ext>
            </a:extLst>
          </p:cNvPr>
          <p:cNvSpPr>
            <a:spLocks noGrp="1"/>
          </p:cNvSpPr>
          <p:nvPr>
            <p:ph type="body" idx="1"/>
          </p:nvPr>
        </p:nvSpPr>
        <p:spPr>
          <a:xfrm>
            <a:off x="831849" y="4589465"/>
            <a:ext cx="10515601" cy="1500187"/>
          </a:xfrm>
        </p:spPr>
        <p:txBody>
          <a:bodyPr/>
          <a:lstStyle>
            <a:lvl1pPr marL="0" indent="0">
              <a:buNone/>
              <a:defRPr sz="2025">
                <a:solidFill>
                  <a:schemeClr val="tx1">
                    <a:tint val="75000"/>
                  </a:schemeClr>
                </a:solidFill>
              </a:defRPr>
            </a:lvl1pPr>
            <a:lvl2pPr marL="385785" indent="0">
              <a:buNone/>
              <a:defRPr sz="1688">
                <a:solidFill>
                  <a:schemeClr val="tx1">
                    <a:tint val="75000"/>
                  </a:schemeClr>
                </a:solidFill>
              </a:defRPr>
            </a:lvl2pPr>
            <a:lvl3pPr marL="771571" indent="0">
              <a:buNone/>
              <a:defRPr sz="1519">
                <a:solidFill>
                  <a:schemeClr val="tx1">
                    <a:tint val="75000"/>
                  </a:schemeClr>
                </a:solidFill>
              </a:defRPr>
            </a:lvl3pPr>
            <a:lvl4pPr marL="1157356" indent="0">
              <a:buNone/>
              <a:defRPr sz="1350">
                <a:solidFill>
                  <a:schemeClr val="tx1">
                    <a:tint val="75000"/>
                  </a:schemeClr>
                </a:solidFill>
              </a:defRPr>
            </a:lvl4pPr>
            <a:lvl5pPr marL="1543141" indent="0">
              <a:buNone/>
              <a:defRPr sz="1350">
                <a:solidFill>
                  <a:schemeClr val="tx1">
                    <a:tint val="75000"/>
                  </a:schemeClr>
                </a:solidFill>
              </a:defRPr>
            </a:lvl5pPr>
            <a:lvl6pPr marL="1928927" indent="0">
              <a:buNone/>
              <a:defRPr sz="1350">
                <a:solidFill>
                  <a:schemeClr val="tx1">
                    <a:tint val="75000"/>
                  </a:schemeClr>
                </a:solidFill>
              </a:defRPr>
            </a:lvl6pPr>
            <a:lvl7pPr marL="2314712" indent="0">
              <a:buNone/>
              <a:defRPr sz="1350">
                <a:solidFill>
                  <a:schemeClr val="tx1">
                    <a:tint val="75000"/>
                  </a:schemeClr>
                </a:solidFill>
              </a:defRPr>
            </a:lvl7pPr>
            <a:lvl8pPr marL="2700498" indent="0">
              <a:buNone/>
              <a:defRPr sz="1350">
                <a:solidFill>
                  <a:schemeClr val="tx1">
                    <a:tint val="75000"/>
                  </a:schemeClr>
                </a:solidFill>
              </a:defRPr>
            </a:lvl8pPr>
            <a:lvl9pPr marL="3086283" indent="0">
              <a:buNone/>
              <a:defRPr sz="135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D64036B-B869-459F-98AB-6E3C036ABE3C}"/>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5" name="Footer Placeholder 4">
            <a:extLst>
              <a:ext uri="{FF2B5EF4-FFF2-40B4-BE49-F238E27FC236}">
                <a16:creationId xmlns:a16="http://schemas.microsoft.com/office/drawing/2014/main" id="{B5757484-5C71-4902-8037-76EBFD9C1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7382C-F8AB-43D3-8522-E389DDF9D30F}"/>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40415287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C9FA-1AE1-46DE-918F-7B0B32774803}"/>
              </a:ext>
            </a:extLst>
          </p:cNvPr>
          <p:cNvSpPr>
            <a:spLocks noGrp="1"/>
          </p:cNvSpPr>
          <p:nvPr>
            <p:ph type="title"/>
          </p:nvPr>
        </p:nvSpPr>
        <p:spPr/>
        <p:txBody>
          <a:bodyPr/>
          <a:lstStyle>
            <a:lvl1pPr>
              <a:defRPr>
                <a:solidFill>
                  <a:srgbClr val="000099"/>
                </a:solidFill>
                <a:latin typeface="Franklin Gothic Medium" panose="020B0603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9E03F53-CE78-46C9-AF4A-A2BA3254D4E8}"/>
              </a:ext>
            </a:extLst>
          </p:cNvPr>
          <p:cNvSpPr>
            <a:spLocks noGrp="1"/>
          </p:cNvSpPr>
          <p:nvPr>
            <p:ph sz="half" idx="1"/>
          </p:nvPr>
        </p:nvSpPr>
        <p:spPr>
          <a:xfrm>
            <a:off x="838200" y="1825625"/>
            <a:ext cx="5181600" cy="4351338"/>
          </a:xfrm>
        </p:spPr>
        <p:txBody>
          <a:bodyPr/>
          <a:lstStyle>
            <a:lvl1pPr>
              <a:defRPr>
                <a:latin typeface="Franklin Gothic Medium" panose="020B0603020102020204" pitchFamily="34" charset="0"/>
              </a:defRPr>
            </a:lvl1pPr>
            <a:lvl2pPr>
              <a:defRPr>
                <a:latin typeface="Franklin Gothic Medium" panose="020B0603020102020204" pitchFamily="34" charset="0"/>
              </a:defRPr>
            </a:lvl2pPr>
            <a:lvl3pPr>
              <a:defRPr>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E9DEEAB-DD4D-4E0F-973C-809E27252587}"/>
              </a:ext>
            </a:extLst>
          </p:cNvPr>
          <p:cNvSpPr>
            <a:spLocks noGrp="1"/>
          </p:cNvSpPr>
          <p:nvPr>
            <p:ph sz="half" idx="2"/>
          </p:nvPr>
        </p:nvSpPr>
        <p:spPr>
          <a:xfrm>
            <a:off x="6172201" y="1825625"/>
            <a:ext cx="5181600" cy="4351338"/>
          </a:xfrm>
        </p:spPr>
        <p:txBody>
          <a:bodyPr/>
          <a:lstStyle>
            <a:lvl1pPr>
              <a:defRPr>
                <a:latin typeface="Franklin Gothic Medium" panose="020B0603020102020204" pitchFamily="34" charset="0"/>
              </a:defRPr>
            </a:lvl1pPr>
            <a:lvl2pPr>
              <a:defRPr>
                <a:latin typeface="Franklin Gothic Medium" panose="020B0603020102020204" pitchFamily="34" charset="0"/>
              </a:defRPr>
            </a:lvl2pPr>
            <a:lvl3pPr>
              <a:defRPr>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94D657D-3704-4327-B308-C6AE1B618EE8}"/>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6" name="Footer Placeholder 5">
            <a:extLst>
              <a:ext uri="{FF2B5EF4-FFF2-40B4-BE49-F238E27FC236}">
                <a16:creationId xmlns:a16="http://schemas.microsoft.com/office/drawing/2014/main" id="{28117620-44F3-4794-98C2-D7A48FC5A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96DD78-C96B-498D-95FD-11722D5327B6}"/>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462480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414DC-7F49-4018-8DFF-E16A1A7C8AE2}"/>
              </a:ext>
            </a:extLst>
          </p:cNvPr>
          <p:cNvSpPr>
            <a:spLocks noGrp="1"/>
          </p:cNvSpPr>
          <p:nvPr>
            <p:ph type="title"/>
          </p:nvPr>
        </p:nvSpPr>
        <p:spPr>
          <a:xfrm>
            <a:off x="839788" y="365127"/>
            <a:ext cx="10515601" cy="1325563"/>
          </a:xfrm>
        </p:spPr>
        <p:txBody>
          <a:bodyPr/>
          <a:lstStyle>
            <a:lvl1pPr>
              <a:defRPr>
                <a:solidFill>
                  <a:srgbClr val="000099"/>
                </a:solidFill>
                <a:latin typeface="Franklin Gothic Medium" panose="020B0603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5108BA3-F467-4598-9059-D461510562CF}"/>
              </a:ext>
            </a:extLst>
          </p:cNvPr>
          <p:cNvSpPr>
            <a:spLocks noGrp="1"/>
          </p:cNvSpPr>
          <p:nvPr>
            <p:ph type="body" idx="1"/>
          </p:nvPr>
        </p:nvSpPr>
        <p:spPr>
          <a:xfrm>
            <a:off x="839789" y="1681163"/>
            <a:ext cx="5157787"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Edit Master text styles</a:t>
            </a:r>
          </a:p>
        </p:txBody>
      </p:sp>
      <p:sp>
        <p:nvSpPr>
          <p:cNvPr id="4" name="Content Placeholder 3">
            <a:extLst>
              <a:ext uri="{FF2B5EF4-FFF2-40B4-BE49-F238E27FC236}">
                <a16:creationId xmlns:a16="http://schemas.microsoft.com/office/drawing/2014/main" id="{22F36392-F041-4EB7-9AD8-DB39C3770EC9}"/>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5E1702-586A-4C22-B6FE-73996065A9A1}"/>
              </a:ext>
            </a:extLst>
          </p:cNvPr>
          <p:cNvSpPr>
            <a:spLocks noGrp="1"/>
          </p:cNvSpPr>
          <p:nvPr>
            <p:ph type="body" sz="quarter" idx="3"/>
          </p:nvPr>
        </p:nvSpPr>
        <p:spPr>
          <a:xfrm>
            <a:off x="6172201" y="1681163"/>
            <a:ext cx="5183188"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Edit Master text styles</a:t>
            </a:r>
          </a:p>
        </p:txBody>
      </p:sp>
      <p:sp>
        <p:nvSpPr>
          <p:cNvPr id="6" name="Content Placeholder 5">
            <a:extLst>
              <a:ext uri="{FF2B5EF4-FFF2-40B4-BE49-F238E27FC236}">
                <a16:creationId xmlns:a16="http://schemas.microsoft.com/office/drawing/2014/main" id="{68AE6E0D-6428-475E-ADF4-00896454F998}"/>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3D8499-EA5C-456E-AA6A-3FD51F20F226}"/>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8" name="Footer Placeholder 7">
            <a:extLst>
              <a:ext uri="{FF2B5EF4-FFF2-40B4-BE49-F238E27FC236}">
                <a16:creationId xmlns:a16="http://schemas.microsoft.com/office/drawing/2014/main" id="{1E97500E-0F2A-4B91-9936-68AA6AFDB8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3370C-4ADA-4E5C-ABD4-DEED95F1BE40}"/>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1921924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FCD2B-1E8B-4D67-8FD9-8C12DC1CB967}"/>
              </a:ext>
            </a:extLst>
          </p:cNvPr>
          <p:cNvSpPr>
            <a:spLocks noGrp="1"/>
          </p:cNvSpPr>
          <p:nvPr>
            <p:ph type="title"/>
          </p:nvPr>
        </p:nvSpPr>
        <p:spPr/>
        <p:txBody>
          <a:bodyPr/>
          <a:lstStyle>
            <a:lvl1pPr>
              <a:defRPr>
                <a:solidFill>
                  <a:srgbClr val="000099"/>
                </a:solidFill>
                <a:latin typeface="Franklin Gothic Medium" panose="020B06030201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C66986EA-B395-4EB0-B66A-87DB3DE1925E}"/>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4" name="Footer Placeholder 3">
            <a:extLst>
              <a:ext uri="{FF2B5EF4-FFF2-40B4-BE49-F238E27FC236}">
                <a16:creationId xmlns:a16="http://schemas.microsoft.com/office/drawing/2014/main" id="{0761F1D0-090B-4F73-8A16-C820937971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ED2D1A-154A-4B26-A3DB-D83B2C6C4960}"/>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37586903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5E396A-863F-45D6-A574-C6A597261EB5}"/>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3" name="Footer Placeholder 2">
            <a:extLst>
              <a:ext uri="{FF2B5EF4-FFF2-40B4-BE49-F238E27FC236}">
                <a16:creationId xmlns:a16="http://schemas.microsoft.com/office/drawing/2014/main" id="{0C30C671-FAC2-4908-A4DC-6C4C68707A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ED6E99-621F-46E9-96FF-A3B0620F0551}"/>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2151208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B34EC1-FC31-44B6-BBD8-295C4DF97CCC}" type="datetimeFigureOut">
              <a:rPr lang="en-US"/>
              <a:pPr>
                <a:defRPr/>
              </a:pPr>
              <a:t>11/17/2021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EB74BF-9433-4DF1-98FF-FC0F98ABA1B5}" type="slidenum">
              <a:rPr lang="en-US" altLang="en-US"/>
              <a:pPr>
                <a:defRPr/>
              </a:pPr>
              <a:t>‹#›</a:t>
            </a:fld>
            <a:endParaRPr lang="en-US" altLang="en-US"/>
          </a:p>
        </p:txBody>
      </p:sp>
    </p:spTree>
    <p:extLst>
      <p:ext uri="{BB962C8B-B14F-4D97-AF65-F5344CB8AC3E}">
        <p14:creationId xmlns:p14="http://schemas.microsoft.com/office/powerpoint/2010/main" val="19762238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61E06-14D7-4795-B6AE-D0B67E5111A8}"/>
              </a:ext>
            </a:extLst>
          </p:cNvPr>
          <p:cNvSpPr>
            <a:spLocks noGrp="1"/>
          </p:cNvSpPr>
          <p:nvPr>
            <p:ph type="title"/>
          </p:nvPr>
        </p:nvSpPr>
        <p:spPr>
          <a:xfrm>
            <a:off x="839790" y="457200"/>
            <a:ext cx="3932237" cy="1600200"/>
          </a:xfrm>
        </p:spPr>
        <p:txBody>
          <a:bodyPr anchor="b"/>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E8A55176-8328-49EF-A868-FF5E4036946E}"/>
              </a:ext>
            </a:extLst>
          </p:cNvPr>
          <p:cNvSpPr>
            <a:spLocks noGrp="1"/>
          </p:cNvSpPr>
          <p:nvPr>
            <p:ph idx="1"/>
          </p:nvPr>
        </p:nvSpPr>
        <p:spPr>
          <a:xfrm>
            <a:off x="5183188" y="987427"/>
            <a:ext cx="6172200" cy="4873625"/>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7B116-2C6C-4177-AD31-6C3C3BC23B25}"/>
              </a:ext>
            </a:extLst>
          </p:cNvPr>
          <p:cNvSpPr>
            <a:spLocks noGrp="1"/>
          </p:cNvSpPr>
          <p:nvPr>
            <p:ph type="body" sz="half" idx="2"/>
          </p:nvPr>
        </p:nvSpPr>
        <p:spPr>
          <a:xfrm>
            <a:off x="839790" y="2057400"/>
            <a:ext cx="3932237"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en-US"/>
              <a:t>Edit Master text styles</a:t>
            </a:r>
          </a:p>
        </p:txBody>
      </p:sp>
      <p:sp>
        <p:nvSpPr>
          <p:cNvPr id="5" name="Date Placeholder 4">
            <a:extLst>
              <a:ext uri="{FF2B5EF4-FFF2-40B4-BE49-F238E27FC236}">
                <a16:creationId xmlns:a16="http://schemas.microsoft.com/office/drawing/2014/main" id="{E5B275AF-A05C-4688-B53A-B4FB41083AB6}"/>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6" name="Footer Placeholder 5">
            <a:extLst>
              <a:ext uri="{FF2B5EF4-FFF2-40B4-BE49-F238E27FC236}">
                <a16:creationId xmlns:a16="http://schemas.microsoft.com/office/drawing/2014/main" id="{E95F3204-F60A-4D07-8BAA-566E340174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6E8EE-8A3B-4377-8F48-2CABDCE2CE7B}"/>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2302511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B5EBE-89E5-4B84-A8E8-F3FB36BEC165}"/>
              </a:ext>
            </a:extLst>
          </p:cNvPr>
          <p:cNvSpPr>
            <a:spLocks noGrp="1"/>
          </p:cNvSpPr>
          <p:nvPr>
            <p:ph type="title"/>
          </p:nvPr>
        </p:nvSpPr>
        <p:spPr>
          <a:xfrm>
            <a:off x="839790" y="457200"/>
            <a:ext cx="3932237" cy="1600200"/>
          </a:xfrm>
        </p:spPr>
        <p:txBody>
          <a:bodyPr anchor="b"/>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61448DB3-CFF5-478F-902C-F7884C72D0E7}"/>
              </a:ext>
            </a:extLst>
          </p:cNvPr>
          <p:cNvSpPr>
            <a:spLocks noGrp="1"/>
          </p:cNvSpPr>
          <p:nvPr>
            <p:ph type="pic" idx="1"/>
          </p:nvPr>
        </p:nvSpPr>
        <p:spPr>
          <a:xfrm>
            <a:off x="5183188" y="987427"/>
            <a:ext cx="6172200" cy="4873625"/>
          </a:xfrm>
        </p:spPr>
        <p:txBody>
          <a:bodyPr/>
          <a:lstStyle>
            <a:lvl1pPr marL="0" indent="0">
              <a:buNone/>
              <a:defRPr sz="2700"/>
            </a:lvl1pPr>
            <a:lvl2pPr marL="385785" indent="0">
              <a:buNone/>
              <a:defRPr sz="2363"/>
            </a:lvl2pPr>
            <a:lvl3pPr marL="771571" indent="0">
              <a:buNone/>
              <a:defRPr sz="2025"/>
            </a:lvl3pPr>
            <a:lvl4pPr marL="1157356" indent="0">
              <a:buNone/>
              <a:defRPr sz="1688"/>
            </a:lvl4pPr>
            <a:lvl5pPr marL="1543141" indent="0">
              <a:buNone/>
              <a:defRPr sz="1688"/>
            </a:lvl5pPr>
            <a:lvl6pPr marL="1928927" indent="0">
              <a:buNone/>
              <a:defRPr sz="1688"/>
            </a:lvl6pPr>
            <a:lvl7pPr marL="2314712" indent="0">
              <a:buNone/>
              <a:defRPr sz="1688"/>
            </a:lvl7pPr>
            <a:lvl8pPr marL="2700498" indent="0">
              <a:buNone/>
              <a:defRPr sz="1688"/>
            </a:lvl8pPr>
            <a:lvl9pPr marL="3086283" indent="0">
              <a:buNone/>
              <a:defRPr sz="1688"/>
            </a:lvl9pPr>
          </a:lstStyle>
          <a:p>
            <a:endParaRPr lang="en-US"/>
          </a:p>
        </p:txBody>
      </p:sp>
      <p:sp>
        <p:nvSpPr>
          <p:cNvPr id="4" name="Text Placeholder 3">
            <a:extLst>
              <a:ext uri="{FF2B5EF4-FFF2-40B4-BE49-F238E27FC236}">
                <a16:creationId xmlns:a16="http://schemas.microsoft.com/office/drawing/2014/main" id="{F50B8DBB-8F77-48A2-80A2-2A83D1596E09}"/>
              </a:ext>
            </a:extLst>
          </p:cNvPr>
          <p:cNvSpPr>
            <a:spLocks noGrp="1"/>
          </p:cNvSpPr>
          <p:nvPr>
            <p:ph type="body" sz="half" idx="2"/>
          </p:nvPr>
        </p:nvSpPr>
        <p:spPr>
          <a:xfrm>
            <a:off x="839790" y="2057400"/>
            <a:ext cx="3932237"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en-US"/>
              <a:t>Edit Master text styles</a:t>
            </a:r>
          </a:p>
        </p:txBody>
      </p:sp>
      <p:sp>
        <p:nvSpPr>
          <p:cNvPr id="5" name="Date Placeholder 4">
            <a:extLst>
              <a:ext uri="{FF2B5EF4-FFF2-40B4-BE49-F238E27FC236}">
                <a16:creationId xmlns:a16="http://schemas.microsoft.com/office/drawing/2014/main" id="{FC7F00E1-BC8B-415A-ACBD-FD0873229E14}"/>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6" name="Footer Placeholder 5">
            <a:extLst>
              <a:ext uri="{FF2B5EF4-FFF2-40B4-BE49-F238E27FC236}">
                <a16:creationId xmlns:a16="http://schemas.microsoft.com/office/drawing/2014/main" id="{E7DDC7A2-DB96-4A11-AE43-1155B9AF8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A12955-1A32-4CD9-95A6-6F5DE54F93E6}"/>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33796385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95813-8941-4C33-883F-42ABF15369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7E2AC7-04F0-47ED-AE20-D165E2694E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397580-B35A-42AD-9D5E-0BE1144E65A6}"/>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5" name="Footer Placeholder 4">
            <a:extLst>
              <a:ext uri="{FF2B5EF4-FFF2-40B4-BE49-F238E27FC236}">
                <a16:creationId xmlns:a16="http://schemas.microsoft.com/office/drawing/2014/main" id="{240E2BDA-10DD-4837-8196-0BB90527D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04351-BE97-4644-908E-76C950A63926}"/>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16739895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77C39A-F060-43F7-AFF8-1EF70021B504}"/>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9890AF-1F18-4889-966C-C4F71E2DC2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EEAD15-0950-4C41-B840-70965DCB2BB4}"/>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5" name="Footer Placeholder 4">
            <a:extLst>
              <a:ext uri="{FF2B5EF4-FFF2-40B4-BE49-F238E27FC236}">
                <a16:creationId xmlns:a16="http://schemas.microsoft.com/office/drawing/2014/main" id="{800E175A-653E-4A2D-80FC-CFB671297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67F33-02BF-43DD-AF7B-86F984859EFD}"/>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41584744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pPr defTabSz="456534">
              <a:defRPr/>
            </a:pPr>
            <a:fld id="{86CB4B4D-7CA3-9044-876B-883B54F8677D}" type="slidenum">
              <a:rPr lang="en-US" smtClean="0">
                <a:solidFill>
                  <a:prstClr val="black">
                    <a:tint val="75000"/>
                  </a:prstClr>
                </a:solidFill>
              </a:rPr>
              <a:pPr defTabSz="456534">
                <a:defRPr/>
              </a:pPr>
              <a:t>‹#›</a:t>
            </a:fld>
            <a:endParaRPr lang="en-US">
              <a:solidFill>
                <a:prstClr val="black">
                  <a:tint val="75000"/>
                </a:prstClr>
              </a:solidFill>
            </a:endParaRPr>
          </a:p>
        </p:txBody>
      </p:sp>
    </p:spTree>
    <p:extLst>
      <p:ext uri="{BB962C8B-B14F-4D97-AF65-F5344CB8AC3E}">
        <p14:creationId xmlns:p14="http://schemas.microsoft.com/office/powerpoint/2010/main" val="142968998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327A9-615E-F448-821C-53CADDA1AD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BDB0D1-8EF5-E44F-AA80-50492BA64C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301A05-35DA-AB47-A165-A42BFD6BC1F0}"/>
              </a:ext>
            </a:extLst>
          </p:cNvPr>
          <p:cNvSpPr>
            <a:spLocks noGrp="1"/>
          </p:cNvSpPr>
          <p:nvPr>
            <p:ph type="dt" sz="half" idx="10"/>
          </p:nvPr>
        </p:nvSpPr>
        <p:spPr/>
        <p:txBody>
          <a:bodyPr/>
          <a:lstStyle/>
          <a:p>
            <a:fld id="{6D0850A5-3F98-6342-808F-70F44E902B71}" type="datetimeFigureOut">
              <a:rPr lang="en-US" smtClean="0"/>
              <a:t>11/17/2021</a:t>
            </a:fld>
            <a:endParaRPr lang="en-US"/>
          </a:p>
        </p:txBody>
      </p:sp>
      <p:sp>
        <p:nvSpPr>
          <p:cNvPr id="5" name="Footer Placeholder 4">
            <a:extLst>
              <a:ext uri="{FF2B5EF4-FFF2-40B4-BE49-F238E27FC236}">
                <a16:creationId xmlns:a16="http://schemas.microsoft.com/office/drawing/2014/main" id="{11A9C08F-B091-FF41-AB2D-191100F0F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ECF93-9D92-CF4C-AB2F-D6971FBBFCE2}"/>
              </a:ext>
            </a:extLst>
          </p:cNvPr>
          <p:cNvSpPr>
            <a:spLocks noGrp="1"/>
          </p:cNvSpPr>
          <p:nvPr>
            <p:ph type="sldNum" sz="quarter" idx="12"/>
          </p:nvPr>
        </p:nvSpPr>
        <p:spPr/>
        <p:txBody>
          <a:bodyPr/>
          <a:lstStyle/>
          <a:p>
            <a:fld id="{44499CD1-1F62-934C-80BD-388A59E2606A}" type="slidenum">
              <a:rPr lang="en-US" smtClean="0"/>
              <a:t>‹#›</a:t>
            </a:fld>
            <a:endParaRPr lang="en-US"/>
          </a:p>
        </p:txBody>
      </p:sp>
    </p:spTree>
    <p:extLst>
      <p:ext uri="{BB962C8B-B14F-4D97-AF65-F5344CB8AC3E}">
        <p14:creationId xmlns:p14="http://schemas.microsoft.com/office/powerpoint/2010/main" val="4919084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83D91-8711-6947-B43D-86D7533C52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84FD62-3FA3-5041-BAA5-30DB4207A7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70D3F-26D4-0644-A0FF-E422FDA42CD8}"/>
              </a:ext>
            </a:extLst>
          </p:cNvPr>
          <p:cNvSpPr>
            <a:spLocks noGrp="1"/>
          </p:cNvSpPr>
          <p:nvPr>
            <p:ph type="dt" sz="half" idx="10"/>
          </p:nvPr>
        </p:nvSpPr>
        <p:spPr/>
        <p:txBody>
          <a:bodyPr/>
          <a:lstStyle/>
          <a:p>
            <a:fld id="{6D0850A5-3F98-6342-808F-70F44E902B71}" type="datetimeFigureOut">
              <a:rPr lang="en-US" smtClean="0"/>
              <a:t>11/17/2021</a:t>
            </a:fld>
            <a:endParaRPr lang="en-US"/>
          </a:p>
        </p:txBody>
      </p:sp>
      <p:sp>
        <p:nvSpPr>
          <p:cNvPr id="5" name="Footer Placeholder 4">
            <a:extLst>
              <a:ext uri="{FF2B5EF4-FFF2-40B4-BE49-F238E27FC236}">
                <a16:creationId xmlns:a16="http://schemas.microsoft.com/office/drawing/2014/main" id="{CE094BD1-1F27-704D-94DC-D7CDAEE71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120ED-9F6D-FC4E-B8E3-9F1088D55F82}"/>
              </a:ext>
            </a:extLst>
          </p:cNvPr>
          <p:cNvSpPr>
            <a:spLocks noGrp="1"/>
          </p:cNvSpPr>
          <p:nvPr>
            <p:ph type="sldNum" sz="quarter" idx="12"/>
          </p:nvPr>
        </p:nvSpPr>
        <p:spPr/>
        <p:txBody>
          <a:bodyPr/>
          <a:lstStyle/>
          <a:p>
            <a:fld id="{44499CD1-1F62-934C-80BD-388A59E2606A}" type="slidenum">
              <a:rPr lang="en-US" smtClean="0"/>
              <a:t>‹#›</a:t>
            </a:fld>
            <a:endParaRPr lang="en-US"/>
          </a:p>
        </p:txBody>
      </p:sp>
    </p:spTree>
    <p:extLst>
      <p:ext uri="{BB962C8B-B14F-4D97-AF65-F5344CB8AC3E}">
        <p14:creationId xmlns:p14="http://schemas.microsoft.com/office/powerpoint/2010/main" val="12636311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CAED-5315-F44A-9744-4CBE4243D9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5E00BE-731F-9B45-9247-7F41E621AF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6C78FA-E115-6E4D-A848-B4A6636C09FE}"/>
              </a:ext>
            </a:extLst>
          </p:cNvPr>
          <p:cNvSpPr>
            <a:spLocks noGrp="1"/>
          </p:cNvSpPr>
          <p:nvPr>
            <p:ph type="dt" sz="half" idx="10"/>
          </p:nvPr>
        </p:nvSpPr>
        <p:spPr/>
        <p:txBody>
          <a:bodyPr/>
          <a:lstStyle/>
          <a:p>
            <a:fld id="{6D0850A5-3F98-6342-808F-70F44E902B71}" type="datetimeFigureOut">
              <a:rPr lang="en-US" smtClean="0"/>
              <a:t>11/17/2021</a:t>
            </a:fld>
            <a:endParaRPr lang="en-US"/>
          </a:p>
        </p:txBody>
      </p:sp>
      <p:sp>
        <p:nvSpPr>
          <p:cNvPr id="5" name="Footer Placeholder 4">
            <a:extLst>
              <a:ext uri="{FF2B5EF4-FFF2-40B4-BE49-F238E27FC236}">
                <a16:creationId xmlns:a16="http://schemas.microsoft.com/office/drawing/2014/main" id="{AE019DDC-54F9-D84C-9821-D0FEE58D0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F198-A74D-AF4F-96B6-0F0C5BA167A3}"/>
              </a:ext>
            </a:extLst>
          </p:cNvPr>
          <p:cNvSpPr>
            <a:spLocks noGrp="1"/>
          </p:cNvSpPr>
          <p:nvPr>
            <p:ph type="sldNum" sz="quarter" idx="12"/>
          </p:nvPr>
        </p:nvSpPr>
        <p:spPr/>
        <p:txBody>
          <a:bodyPr/>
          <a:lstStyle/>
          <a:p>
            <a:fld id="{44499CD1-1F62-934C-80BD-388A59E2606A}" type="slidenum">
              <a:rPr lang="en-US" smtClean="0"/>
              <a:t>‹#›</a:t>
            </a:fld>
            <a:endParaRPr lang="en-US"/>
          </a:p>
        </p:txBody>
      </p:sp>
    </p:spTree>
    <p:extLst>
      <p:ext uri="{BB962C8B-B14F-4D97-AF65-F5344CB8AC3E}">
        <p14:creationId xmlns:p14="http://schemas.microsoft.com/office/powerpoint/2010/main" val="40015021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6EEA-9016-8346-A350-809FFB04F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A96267-5B56-E345-BEAC-BD24CDCEAE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53036F-329A-1F4F-8DF0-1F8D3E5099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9756D7-FF47-3D43-8F1E-0C0E50F5A1DD}"/>
              </a:ext>
            </a:extLst>
          </p:cNvPr>
          <p:cNvSpPr>
            <a:spLocks noGrp="1"/>
          </p:cNvSpPr>
          <p:nvPr>
            <p:ph type="dt" sz="half" idx="10"/>
          </p:nvPr>
        </p:nvSpPr>
        <p:spPr/>
        <p:txBody>
          <a:bodyPr/>
          <a:lstStyle/>
          <a:p>
            <a:fld id="{6D0850A5-3F98-6342-808F-70F44E902B71}" type="datetimeFigureOut">
              <a:rPr lang="en-US" smtClean="0"/>
              <a:t>11/17/2021</a:t>
            </a:fld>
            <a:endParaRPr lang="en-US"/>
          </a:p>
        </p:txBody>
      </p:sp>
      <p:sp>
        <p:nvSpPr>
          <p:cNvPr id="6" name="Footer Placeholder 5">
            <a:extLst>
              <a:ext uri="{FF2B5EF4-FFF2-40B4-BE49-F238E27FC236}">
                <a16:creationId xmlns:a16="http://schemas.microsoft.com/office/drawing/2014/main" id="{6FA799F5-398A-A242-B864-5045F399CA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4EF8F7-2E1B-1C49-8B4D-980588378309}"/>
              </a:ext>
            </a:extLst>
          </p:cNvPr>
          <p:cNvSpPr>
            <a:spLocks noGrp="1"/>
          </p:cNvSpPr>
          <p:nvPr>
            <p:ph type="sldNum" sz="quarter" idx="12"/>
          </p:nvPr>
        </p:nvSpPr>
        <p:spPr/>
        <p:txBody>
          <a:bodyPr/>
          <a:lstStyle/>
          <a:p>
            <a:fld id="{44499CD1-1F62-934C-80BD-388A59E2606A}" type="slidenum">
              <a:rPr lang="en-US" smtClean="0"/>
              <a:t>‹#›</a:t>
            </a:fld>
            <a:endParaRPr lang="en-US"/>
          </a:p>
        </p:txBody>
      </p:sp>
    </p:spTree>
    <p:extLst>
      <p:ext uri="{BB962C8B-B14F-4D97-AF65-F5344CB8AC3E}">
        <p14:creationId xmlns:p14="http://schemas.microsoft.com/office/powerpoint/2010/main" val="40292717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4D5BA-00F8-8D41-BCC8-1AF5FBAEDB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B11754-CD2D-CD40-B09B-6CF4B01A22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097FBB-F4A4-B049-A0A1-7774FEA54D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CE8C6F-0CBC-4743-BCD3-7D3ABEB393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B8C8A3-DB2B-C44D-AD2F-D51FDDA43A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F14D2D-2849-EF48-9D88-9F2C03DE834C}"/>
              </a:ext>
            </a:extLst>
          </p:cNvPr>
          <p:cNvSpPr>
            <a:spLocks noGrp="1"/>
          </p:cNvSpPr>
          <p:nvPr>
            <p:ph type="dt" sz="half" idx="10"/>
          </p:nvPr>
        </p:nvSpPr>
        <p:spPr/>
        <p:txBody>
          <a:bodyPr/>
          <a:lstStyle/>
          <a:p>
            <a:fld id="{6D0850A5-3F98-6342-808F-70F44E902B71}" type="datetimeFigureOut">
              <a:rPr lang="en-US" smtClean="0"/>
              <a:t>11/17/2021</a:t>
            </a:fld>
            <a:endParaRPr lang="en-US"/>
          </a:p>
        </p:txBody>
      </p:sp>
      <p:sp>
        <p:nvSpPr>
          <p:cNvPr id="8" name="Footer Placeholder 7">
            <a:extLst>
              <a:ext uri="{FF2B5EF4-FFF2-40B4-BE49-F238E27FC236}">
                <a16:creationId xmlns:a16="http://schemas.microsoft.com/office/drawing/2014/main" id="{DDA0D357-9366-F24F-8EF5-8EAB5A178D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85764E-5553-174F-9F2B-B24CFA2CFF00}"/>
              </a:ext>
            </a:extLst>
          </p:cNvPr>
          <p:cNvSpPr>
            <a:spLocks noGrp="1"/>
          </p:cNvSpPr>
          <p:nvPr>
            <p:ph type="sldNum" sz="quarter" idx="12"/>
          </p:nvPr>
        </p:nvSpPr>
        <p:spPr/>
        <p:txBody>
          <a:bodyPr/>
          <a:lstStyle/>
          <a:p>
            <a:fld id="{44499CD1-1F62-934C-80BD-388A59E2606A}" type="slidenum">
              <a:rPr lang="en-US" smtClean="0"/>
              <a:t>‹#›</a:t>
            </a:fld>
            <a:endParaRPr lang="en-US"/>
          </a:p>
        </p:txBody>
      </p:sp>
    </p:spTree>
    <p:extLst>
      <p:ext uri="{BB962C8B-B14F-4D97-AF65-F5344CB8AC3E}">
        <p14:creationId xmlns:p14="http://schemas.microsoft.com/office/powerpoint/2010/main" val="4024035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A42C69F-27B4-4FA2-A3D8-619DCE50C6A0}" type="datetimeFigureOut">
              <a:rPr lang="en-US"/>
              <a:pPr>
                <a:defRPr/>
              </a:pPr>
              <a:t>11/17/2021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5E03CF-D306-4352-9E12-FB434C8C53EE}" type="slidenum">
              <a:rPr lang="en-US" altLang="en-US"/>
              <a:pPr>
                <a:defRPr/>
              </a:pPr>
              <a:t>‹#›</a:t>
            </a:fld>
            <a:endParaRPr lang="en-US" altLang="en-US"/>
          </a:p>
        </p:txBody>
      </p:sp>
    </p:spTree>
    <p:extLst>
      <p:ext uri="{BB962C8B-B14F-4D97-AF65-F5344CB8AC3E}">
        <p14:creationId xmlns:p14="http://schemas.microsoft.com/office/powerpoint/2010/main" val="4568037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53C22-616F-8A45-BFEB-4F4BC8A163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DFF46B-2AA4-7A44-871D-F51D69C3A96E}"/>
              </a:ext>
            </a:extLst>
          </p:cNvPr>
          <p:cNvSpPr>
            <a:spLocks noGrp="1"/>
          </p:cNvSpPr>
          <p:nvPr>
            <p:ph type="dt" sz="half" idx="10"/>
          </p:nvPr>
        </p:nvSpPr>
        <p:spPr/>
        <p:txBody>
          <a:bodyPr/>
          <a:lstStyle/>
          <a:p>
            <a:fld id="{6D0850A5-3F98-6342-808F-70F44E902B71}" type="datetimeFigureOut">
              <a:rPr lang="en-US" smtClean="0"/>
              <a:t>11/17/2021</a:t>
            </a:fld>
            <a:endParaRPr lang="en-US"/>
          </a:p>
        </p:txBody>
      </p:sp>
      <p:sp>
        <p:nvSpPr>
          <p:cNvPr id="4" name="Footer Placeholder 3">
            <a:extLst>
              <a:ext uri="{FF2B5EF4-FFF2-40B4-BE49-F238E27FC236}">
                <a16:creationId xmlns:a16="http://schemas.microsoft.com/office/drawing/2014/main" id="{9EF9ECFF-5B74-404E-BC16-325CEE990C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37CDA9-0A61-3A45-B9DB-B823915FFE07}"/>
              </a:ext>
            </a:extLst>
          </p:cNvPr>
          <p:cNvSpPr>
            <a:spLocks noGrp="1"/>
          </p:cNvSpPr>
          <p:nvPr>
            <p:ph type="sldNum" sz="quarter" idx="12"/>
          </p:nvPr>
        </p:nvSpPr>
        <p:spPr/>
        <p:txBody>
          <a:bodyPr/>
          <a:lstStyle/>
          <a:p>
            <a:fld id="{44499CD1-1F62-934C-80BD-388A59E2606A}" type="slidenum">
              <a:rPr lang="en-US" smtClean="0"/>
              <a:t>‹#›</a:t>
            </a:fld>
            <a:endParaRPr lang="en-US"/>
          </a:p>
        </p:txBody>
      </p:sp>
    </p:spTree>
    <p:extLst>
      <p:ext uri="{BB962C8B-B14F-4D97-AF65-F5344CB8AC3E}">
        <p14:creationId xmlns:p14="http://schemas.microsoft.com/office/powerpoint/2010/main" val="8438731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A62497-05B8-174D-85C5-9FFF569FBDF2}"/>
              </a:ext>
            </a:extLst>
          </p:cNvPr>
          <p:cNvSpPr>
            <a:spLocks noGrp="1"/>
          </p:cNvSpPr>
          <p:nvPr>
            <p:ph type="dt" sz="half" idx="10"/>
          </p:nvPr>
        </p:nvSpPr>
        <p:spPr/>
        <p:txBody>
          <a:bodyPr/>
          <a:lstStyle/>
          <a:p>
            <a:fld id="{6D0850A5-3F98-6342-808F-70F44E902B71}" type="datetimeFigureOut">
              <a:rPr lang="en-US" smtClean="0"/>
              <a:t>11/17/2021</a:t>
            </a:fld>
            <a:endParaRPr lang="en-US"/>
          </a:p>
        </p:txBody>
      </p:sp>
      <p:sp>
        <p:nvSpPr>
          <p:cNvPr id="3" name="Footer Placeholder 2">
            <a:extLst>
              <a:ext uri="{FF2B5EF4-FFF2-40B4-BE49-F238E27FC236}">
                <a16:creationId xmlns:a16="http://schemas.microsoft.com/office/drawing/2014/main" id="{73E81C03-E4A0-754D-93B1-48F5DEE404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319B23-C46E-5B4E-8E3B-6C1F231536DA}"/>
              </a:ext>
            </a:extLst>
          </p:cNvPr>
          <p:cNvSpPr>
            <a:spLocks noGrp="1"/>
          </p:cNvSpPr>
          <p:nvPr>
            <p:ph type="sldNum" sz="quarter" idx="12"/>
          </p:nvPr>
        </p:nvSpPr>
        <p:spPr/>
        <p:txBody>
          <a:bodyPr/>
          <a:lstStyle/>
          <a:p>
            <a:fld id="{44499CD1-1F62-934C-80BD-388A59E2606A}" type="slidenum">
              <a:rPr lang="en-US" smtClean="0"/>
              <a:t>‹#›</a:t>
            </a:fld>
            <a:endParaRPr lang="en-US"/>
          </a:p>
        </p:txBody>
      </p:sp>
    </p:spTree>
    <p:extLst>
      <p:ext uri="{BB962C8B-B14F-4D97-AF65-F5344CB8AC3E}">
        <p14:creationId xmlns:p14="http://schemas.microsoft.com/office/powerpoint/2010/main" val="29392245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ABD08-E7D2-7E49-9369-D0AE1EF59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C5848D-0257-9444-A320-41D4F58A97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C94C28-B1DC-0441-BAC5-A0CAE237AB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04614-2B81-324C-868D-80ED543F978D}"/>
              </a:ext>
            </a:extLst>
          </p:cNvPr>
          <p:cNvSpPr>
            <a:spLocks noGrp="1"/>
          </p:cNvSpPr>
          <p:nvPr>
            <p:ph type="dt" sz="half" idx="10"/>
          </p:nvPr>
        </p:nvSpPr>
        <p:spPr/>
        <p:txBody>
          <a:bodyPr/>
          <a:lstStyle/>
          <a:p>
            <a:fld id="{6D0850A5-3F98-6342-808F-70F44E902B71}" type="datetimeFigureOut">
              <a:rPr lang="en-US" smtClean="0"/>
              <a:t>11/17/2021</a:t>
            </a:fld>
            <a:endParaRPr lang="en-US"/>
          </a:p>
        </p:txBody>
      </p:sp>
      <p:sp>
        <p:nvSpPr>
          <p:cNvPr id="6" name="Footer Placeholder 5">
            <a:extLst>
              <a:ext uri="{FF2B5EF4-FFF2-40B4-BE49-F238E27FC236}">
                <a16:creationId xmlns:a16="http://schemas.microsoft.com/office/drawing/2014/main" id="{C934A3D9-41BF-AB48-B1F1-3C722E4D76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76F529-C82A-894B-9CEF-12F3178F121B}"/>
              </a:ext>
            </a:extLst>
          </p:cNvPr>
          <p:cNvSpPr>
            <a:spLocks noGrp="1"/>
          </p:cNvSpPr>
          <p:nvPr>
            <p:ph type="sldNum" sz="quarter" idx="12"/>
          </p:nvPr>
        </p:nvSpPr>
        <p:spPr/>
        <p:txBody>
          <a:bodyPr/>
          <a:lstStyle/>
          <a:p>
            <a:fld id="{44499CD1-1F62-934C-80BD-388A59E2606A}" type="slidenum">
              <a:rPr lang="en-US" smtClean="0"/>
              <a:t>‹#›</a:t>
            </a:fld>
            <a:endParaRPr lang="en-US"/>
          </a:p>
        </p:txBody>
      </p:sp>
    </p:spTree>
    <p:extLst>
      <p:ext uri="{BB962C8B-B14F-4D97-AF65-F5344CB8AC3E}">
        <p14:creationId xmlns:p14="http://schemas.microsoft.com/office/powerpoint/2010/main" val="36544452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9998-B5C1-0F46-A97A-79C81ADF45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BC26F2-FD29-7846-9018-C0F02D6195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E654AA-7C30-9749-9CC5-7C9BCA159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CA4E07-B576-324E-87E7-255872C07CC3}"/>
              </a:ext>
            </a:extLst>
          </p:cNvPr>
          <p:cNvSpPr>
            <a:spLocks noGrp="1"/>
          </p:cNvSpPr>
          <p:nvPr>
            <p:ph type="dt" sz="half" idx="10"/>
          </p:nvPr>
        </p:nvSpPr>
        <p:spPr/>
        <p:txBody>
          <a:bodyPr/>
          <a:lstStyle/>
          <a:p>
            <a:fld id="{6D0850A5-3F98-6342-808F-70F44E902B71}" type="datetimeFigureOut">
              <a:rPr lang="en-US" smtClean="0"/>
              <a:t>11/17/2021</a:t>
            </a:fld>
            <a:endParaRPr lang="en-US"/>
          </a:p>
        </p:txBody>
      </p:sp>
      <p:sp>
        <p:nvSpPr>
          <p:cNvPr id="6" name="Footer Placeholder 5">
            <a:extLst>
              <a:ext uri="{FF2B5EF4-FFF2-40B4-BE49-F238E27FC236}">
                <a16:creationId xmlns:a16="http://schemas.microsoft.com/office/drawing/2014/main" id="{B85E7AD8-F4BB-5248-848F-87F96CEB5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1CE73F-92EC-D44C-BF39-BFD6E172E537}"/>
              </a:ext>
            </a:extLst>
          </p:cNvPr>
          <p:cNvSpPr>
            <a:spLocks noGrp="1"/>
          </p:cNvSpPr>
          <p:nvPr>
            <p:ph type="sldNum" sz="quarter" idx="12"/>
          </p:nvPr>
        </p:nvSpPr>
        <p:spPr/>
        <p:txBody>
          <a:bodyPr/>
          <a:lstStyle/>
          <a:p>
            <a:fld id="{44499CD1-1F62-934C-80BD-388A59E2606A}" type="slidenum">
              <a:rPr lang="en-US" smtClean="0"/>
              <a:t>‹#›</a:t>
            </a:fld>
            <a:endParaRPr lang="en-US"/>
          </a:p>
        </p:txBody>
      </p:sp>
    </p:spTree>
    <p:extLst>
      <p:ext uri="{BB962C8B-B14F-4D97-AF65-F5344CB8AC3E}">
        <p14:creationId xmlns:p14="http://schemas.microsoft.com/office/powerpoint/2010/main" val="27823669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586BC-4E09-0347-B068-0AEBF16253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2EADBF-CB21-4E46-AF77-CC883E8925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5EFF1-4316-7341-9FBF-BD8943F7F6D7}"/>
              </a:ext>
            </a:extLst>
          </p:cNvPr>
          <p:cNvSpPr>
            <a:spLocks noGrp="1"/>
          </p:cNvSpPr>
          <p:nvPr>
            <p:ph type="dt" sz="half" idx="10"/>
          </p:nvPr>
        </p:nvSpPr>
        <p:spPr/>
        <p:txBody>
          <a:bodyPr/>
          <a:lstStyle/>
          <a:p>
            <a:fld id="{6D0850A5-3F98-6342-808F-70F44E902B71}" type="datetimeFigureOut">
              <a:rPr lang="en-US" smtClean="0"/>
              <a:t>11/17/2021</a:t>
            </a:fld>
            <a:endParaRPr lang="en-US"/>
          </a:p>
        </p:txBody>
      </p:sp>
      <p:sp>
        <p:nvSpPr>
          <p:cNvPr id="5" name="Footer Placeholder 4">
            <a:extLst>
              <a:ext uri="{FF2B5EF4-FFF2-40B4-BE49-F238E27FC236}">
                <a16:creationId xmlns:a16="http://schemas.microsoft.com/office/drawing/2014/main" id="{94A47831-C3D2-2640-A24E-04ACCD271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8B5FA-6A82-2044-B29E-C7B01349840D}"/>
              </a:ext>
            </a:extLst>
          </p:cNvPr>
          <p:cNvSpPr>
            <a:spLocks noGrp="1"/>
          </p:cNvSpPr>
          <p:nvPr>
            <p:ph type="sldNum" sz="quarter" idx="12"/>
          </p:nvPr>
        </p:nvSpPr>
        <p:spPr/>
        <p:txBody>
          <a:bodyPr/>
          <a:lstStyle/>
          <a:p>
            <a:fld id="{44499CD1-1F62-934C-80BD-388A59E2606A}" type="slidenum">
              <a:rPr lang="en-US" smtClean="0"/>
              <a:t>‹#›</a:t>
            </a:fld>
            <a:endParaRPr lang="en-US"/>
          </a:p>
        </p:txBody>
      </p:sp>
    </p:spTree>
    <p:extLst>
      <p:ext uri="{BB962C8B-B14F-4D97-AF65-F5344CB8AC3E}">
        <p14:creationId xmlns:p14="http://schemas.microsoft.com/office/powerpoint/2010/main" val="27825402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679322-0316-8B43-83C1-8B7053C4B6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D240BC-65C3-9945-9E03-A78F6E9645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795E0-6338-324C-89B2-68ACA4F03AE0}"/>
              </a:ext>
            </a:extLst>
          </p:cNvPr>
          <p:cNvSpPr>
            <a:spLocks noGrp="1"/>
          </p:cNvSpPr>
          <p:nvPr>
            <p:ph type="dt" sz="half" idx="10"/>
          </p:nvPr>
        </p:nvSpPr>
        <p:spPr/>
        <p:txBody>
          <a:bodyPr/>
          <a:lstStyle/>
          <a:p>
            <a:fld id="{6D0850A5-3F98-6342-808F-70F44E902B71}" type="datetimeFigureOut">
              <a:rPr lang="en-US" smtClean="0"/>
              <a:t>11/17/2021</a:t>
            </a:fld>
            <a:endParaRPr lang="en-US"/>
          </a:p>
        </p:txBody>
      </p:sp>
      <p:sp>
        <p:nvSpPr>
          <p:cNvPr id="5" name="Footer Placeholder 4">
            <a:extLst>
              <a:ext uri="{FF2B5EF4-FFF2-40B4-BE49-F238E27FC236}">
                <a16:creationId xmlns:a16="http://schemas.microsoft.com/office/drawing/2014/main" id="{D40BB6B0-3FD7-FC47-B06A-209130CDC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938B9-6319-E049-B623-ED0A0E7D7055}"/>
              </a:ext>
            </a:extLst>
          </p:cNvPr>
          <p:cNvSpPr>
            <a:spLocks noGrp="1"/>
          </p:cNvSpPr>
          <p:nvPr>
            <p:ph type="sldNum" sz="quarter" idx="12"/>
          </p:nvPr>
        </p:nvSpPr>
        <p:spPr/>
        <p:txBody>
          <a:bodyPr/>
          <a:lstStyle/>
          <a:p>
            <a:fld id="{44499CD1-1F62-934C-80BD-388A59E2606A}" type="slidenum">
              <a:rPr lang="en-US" smtClean="0"/>
              <a:t>‹#›</a:t>
            </a:fld>
            <a:endParaRPr lang="en-US"/>
          </a:p>
        </p:txBody>
      </p:sp>
    </p:spTree>
    <p:extLst>
      <p:ext uri="{BB962C8B-B14F-4D97-AF65-F5344CB8AC3E}">
        <p14:creationId xmlns:p14="http://schemas.microsoft.com/office/powerpoint/2010/main" val="19326828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35C2-4039-AB42-AD89-F7823F368433}"/>
              </a:ext>
            </a:extLst>
          </p:cNvPr>
          <p:cNvSpPr>
            <a:spLocks noGrp="1"/>
          </p:cNvSpPr>
          <p:nvPr>
            <p:ph type="title"/>
          </p:nvPr>
        </p:nvSpPr>
        <p:spPr>
          <a:xfrm>
            <a:off x="381663" y="365126"/>
            <a:ext cx="11505537" cy="486930"/>
          </a:xfrm>
        </p:spPr>
        <p:txBody>
          <a:bodyPr>
            <a:noAutofit/>
          </a:bodyPr>
          <a:lstStyle>
            <a:lvl1pPr>
              <a:defRPr sz="4400"/>
            </a:lvl1pPr>
          </a:lstStyle>
          <a:p>
            <a:r>
              <a:rPr lang="en-US" dirty="0"/>
              <a:t>Click to edit Master title style</a:t>
            </a:r>
          </a:p>
        </p:txBody>
      </p:sp>
      <p:sp>
        <p:nvSpPr>
          <p:cNvPr id="3" name="Text Placeholder 3">
            <a:extLst>
              <a:ext uri="{FF2B5EF4-FFF2-40B4-BE49-F238E27FC236}">
                <a16:creationId xmlns:a16="http://schemas.microsoft.com/office/drawing/2014/main" id="{4702C1D6-6DB6-3942-8BDF-C56C4741D7AA}"/>
              </a:ext>
            </a:extLst>
          </p:cNvPr>
          <p:cNvSpPr>
            <a:spLocks noGrp="1"/>
          </p:cNvSpPr>
          <p:nvPr>
            <p:ph type="body" sz="half" idx="2"/>
          </p:nvPr>
        </p:nvSpPr>
        <p:spPr>
          <a:xfrm>
            <a:off x="381663" y="1036163"/>
            <a:ext cx="11505537" cy="5091921"/>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2717429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914400"/>
          </a:xfrm>
        </p:spPr>
        <p:txBody>
          <a:bodyPr/>
          <a:lstStyle/>
          <a:p>
            <a:r>
              <a:rPr lang="en-US"/>
              <a:t>Click to edit Master title style</a:t>
            </a:r>
          </a:p>
        </p:txBody>
      </p:sp>
      <p:sp>
        <p:nvSpPr>
          <p:cNvPr id="3" name="Chart Placeholder 2"/>
          <p:cNvSpPr>
            <a:spLocks noGrp="1"/>
          </p:cNvSpPr>
          <p:nvPr>
            <p:ph type="chart" idx="1"/>
          </p:nvPr>
        </p:nvSpPr>
        <p:spPr>
          <a:xfrm>
            <a:off x="914400" y="1676400"/>
            <a:ext cx="10363200" cy="4114800"/>
          </a:xfrm>
        </p:spPr>
        <p:txBody>
          <a:bodyPr/>
          <a:lstStyle/>
          <a:p>
            <a:pPr lvl="0"/>
            <a:endParaRPr lang="en-US" noProof="0"/>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7386707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8" name="“Type a quote here.”"/>
          <p:cNvSpPr txBox="1">
            <a:spLocks noGrp="1"/>
          </p:cNvSpPr>
          <p:nvPr>
            <p:ph type="body" sz="quarter" idx="21"/>
          </p:nvPr>
        </p:nvSpPr>
        <p:spPr>
          <a:xfrm>
            <a:off x="1193800" y="3031971"/>
            <a:ext cx="9810750" cy="425758"/>
          </a:xfrm>
          <a:prstGeom prst="rect">
            <a:avLst/>
          </a:prstGeom>
        </p:spPr>
        <p:txBody>
          <a:bodyPr>
            <a:spAutoFit/>
          </a:bodyPr>
          <a:lstStyle>
            <a:lvl1pPr marL="0" indent="0" algn="ctr">
              <a:spcBef>
                <a:spcPts val="2650"/>
              </a:spcBef>
              <a:buClrTx/>
              <a:buSzTx/>
              <a:buFontTx/>
              <a:buNone/>
              <a:defRPr sz="2100"/>
            </a:lvl1pPr>
          </a:lstStyle>
          <a:p>
            <a:r>
              <a:t>“Type a quote here.” </a:t>
            </a:r>
          </a:p>
        </p:txBody>
      </p:sp>
      <p:sp>
        <p:nvSpPr>
          <p:cNvPr id="109" name="–Johnny Appleseed"/>
          <p:cNvSpPr txBox="1">
            <a:spLocks noGrp="1"/>
          </p:cNvSpPr>
          <p:nvPr>
            <p:ph type="body" sz="quarter" idx="22"/>
          </p:nvPr>
        </p:nvSpPr>
        <p:spPr>
          <a:xfrm>
            <a:off x="1193800" y="4476750"/>
            <a:ext cx="9810750" cy="425758"/>
          </a:xfrm>
          <a:prstGeom prst="rect">
            <a:avLst/>
          </a:prstGeom>
        </p:spPr>
        <p:txBody>
          <a:bodyPr anchor="t">
            <a:spAutoFit/>
          </a:bodyPr>
          <a:lstStyle>
            <a:lvl1pPr marL="0" indent="0" algn="ctr">
              <a:spcBef>
                <a:spcPts val="850"/>
              </a:spcBef>
              <a:buClrTx/>
              <a:buSzTx/>
              <a:buFontTx/>
              <a:buNone/>
              <a:defRPr sz="2100" i="1">
                <a:solidFill>
                  <a:srgbClr val="5C86B9"/>
                </a:solidFill>
              </a:defRPr>
            </a:lvl1pPr>
          </a:lstStyle>
          <a:p>
            <a:r>
              <a:t>–Johnny Appleseed</a:t>
            </a:r>
          </a:p>
        </p:txBody>
      </p:sp>
      <p:sp>
        <p:nvSpPr>
          <p:cNvPr id="110"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extLst>
      <p:ext uri="{BB962C8B-B14F-4D97-AF65-F5344CB8AC3E}">
        <p14:creationId xmlns:p14="http://schemas.microsoft.com/office/powerpoint/2010/main" val="115955364"/>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222C1-1EEB-499B-BECC-7D7F77351932}"/>
              </a:ext>
            </a:extLst>
          </p:cNvPr>
          <p:cNvSpPr>
            <a:spLocks noGrp="1"/>
          </p:cNvSpPr>
          <p:nvPr>
            <p:ph type="ctrTitle"/>
          </p:nvPr>
        </p:nvSpPr>
        <p:spPr>
          <a:xfrm>
            <a:off x="1524000" y="1122363"/>
            <a:ext cx="9144000" cy="2387600"/>
          </a:xfrm>
        </p:spPr>
        <p:txBody>
          <a:bodyPr anchor="b"/>
          <a:lstStyle>
            <a:lvl1pPr algn="ctr">
              <a:defRPr sz="6000">
                <a:solidFill>
                  <a:srgbClr val="000099"/>
                </a:solidFill>
                <a:latin typeface="Franklin Gothic Medium" panose="020B0603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870BEA5-20F5-420B-A28D-6CAA29D4076E}"/>
              </a:ext>
            </a:extLst>
          </p:cNvPr>
          <p:cNvSpPr>
            <a:spLocks noGrp="1"/>
          </p:cNvSpPr>
          <p:nvPr>
            <p:ph type="subTitle" idx="1"/>
          </p:nvPr>
        </p:nvSpPr>
        <p:spPr>
          <a:xfrm>
            <a:off x="1524000" y="3602038"/>
            <a:ext cx="9144000" cy="1655762"/>
          </a:xfrm>
        </p:spPr>
        <p:txBody>
          <a:bodyPr/>
          <a:lstStyle>
            <a:lvl1pPr marL="0" indent="0" algn="ctr">
              <a:buNone/>
              <a:defRPr sz="2400">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45E104C-EB14-470A-990A-3A62A6871086}"/>
              </a:ext>
            </a:extLst>
          </p:cNvPr>
          <p:cNvSpPr>
            <a:spLocks noGrp="1"/>
          </p:cNvSpPr>
          <p:nvPr>
            <p:ph type="dt" sz="half" idx="10"/>
          </p:nvPr>
        </p:nvSpPr>
        <p:spPr/>
        <p:txBody>
          <a:bodyPr/>
          <a:lstStyle/>
          <a:p>
            <a:fld id="{4A77AAD9-5B7A-4F00-AD70-C51E110CE0C0}" type="datetimeFigureOut">
              <a:rPr lang="en-US" smtClean="0"/>
              <a:t>11/17/2021</a:t>
            </a:fld>
            <a:endParaRPr lang="en-US"/>
          </a:p>
        </p:txBody>
      </p:sp>
      <p:sp>
        <p:nvSpPr>
          <p:cNvPr id="5" name="Footer Placeholder 4">
            <a:extLst>
              <a:ext uri="{FF2B5EF4-FFF2-40B4-BE49-F238E27FC236}">
                <a16:creationId xmlns:a16="http://schemas.microsoft.com/office/drawing/2014/main" id="{C533089C-351C-40A3-8640-21B96E0F19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DF0FAB-01F1-4B2C-B17B-C83C4CA10B41}"/>
              </a:ext>
            </a:extLst>
          </p:cNvPr>
          <p:cNvSpPr>
            <a:spLocks noGrp="1"/>
          </p:cNvSpPr>
          <p:nvPr>
            <p:ph type="sldNum" sz="quarter" idx="12"/>
          </p:nvPr>
        </p:nvSpPr>
        <p:spPr/>
        <p:txBody>
          <a:bodyPr/>
          <a:lstStyle/>
          <a:p>
            <a:fld id="{1D6E5690-A8C5-4471-9A4B-CA82B9263375}" type="slidenum">
              <a:rPr lang="en-US" smtClean="0"/>
              <a:t>‹#›</a:t>
            </a:fld>
            <a:endParaRPr lang="en-US"/>
          </a:p>
        </p:txBody>
      </p:sp>
    </p:spTree>
    <p:extLst>
      <p:ext uri="{BB962C8B-B14F-4D97-AF65-F5344CB8AC3E}">
        <p14:creationId xmlns:p14="http://schemas.microsoft.com/office/powerpoint/2010/main" val="73577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4" Type="http://schemas.openxmlformats.org/officeDocument/2006/relationships/slideLayout" Target="../slideLayouts/slideLayout113.xml"/><Relationship Id="rId9"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19.xml"/><Relationship Id="rId7"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5" Type="http://schemas.openxmlformats.org/officeDocument/2006/relationships/slideLayout" Target="../slideLayouts/slideLayout127.xml"/><Relationship Id="rId10" Type="http://schemas.openxmlformats.org/officeDocument/2006/relationships/theme" Target="../theme/theme13.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image" Target="../media/image6.jpe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6.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dirty="0">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12192000" cy="1163638"/>
          </a:xfrm>
          <a:prstGeom prst="rect">
            <a:avLst/>
          </a:prstGeom>
          <a:solidFill>
            <a:schemeClr val="accent6"/>
          </a:solidFill>
          <a:ln w="9525">
            <a:noFill/>
            <a:miter lim="800000"/>
            <a:headEnd/>
            <a:tailEnd/>
          </a:ln>
          <a:effectLst/>
        </p:spPr>
        <p:txBody>
          <a:bodyPr wrap="none" anchor="ctr"/>
          <a:lstStyle/>
          <a:p>
            <a:pPr>
              <a:defRPr/>
            </a:pPr>
            <a:endParaRPr lang="en-US" sz="1800" dirty="0">
              <a:latin typeface="Arial" charset="0"/>
              <a:ea typeface="MS PGothic" pitchFamily="34" charset="-128"/>
            </a:endParaRPr>
          </a:p>
        </p:txBody>
      </p:sp>
      <p:sp>
        <p:nvSpPr>
          <p:cNvPr id="1028" name="Rectangle 4"/>
          <p:cNvSpPr>
            <a:spLocks noGrp="1" noChangeArrowheads="1"/>
          </p:cNvSpPr>
          <p:nvPr>
            <p:ph type="title"/>
          </p:nvPr>
        </p:nvSpPr>
        <p:spPr bwMode="auto">
          <a:xfrm>
            <a:off x="717551" y="152400"/>
            <a:ext cx="10847916"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717551" y="1447800"/>
            <a:ext cx="10830983"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10272184" y="6584951"/>
            <a:ext cx="17272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chemeClr val="tx2"/>
                </a:solidFill>
                <a:latin typeface="Georgia" pitchFamily="18" charset="0"/>
                <a:ea typeface="Gulim" pitchFamily="34" charset="-127"/>
              </a:rPr>
              <a:t>S L I D E  </a:t>
            </a:r>
            <a:fld id="{B6E65EB1-8770-4D6F-9BAC-B5A9D136F4D3}" type="slidenum">
              <a:rPr lang="en-US" altLang="ko-KR" sz="800" b="1">
                <a:solidFill>
                  <a:schemeClr val="tx2"/>
                </a:solidFill>
                <a:latin typeface="Georgia" pitchFamily="18" charset="0"/>
                <a:ea typeface="Gulim" pitchFamily="34" charset="-127"/>
              </a:rPr>
              <a:pPr algn="r">
                <a:spcBef>
                  <a:spcPct val="50000"/>
                </a:spcBef>
              </a:pPr>
              <a:t>‹#›</a:t>
            </a:fld>
            <a:endParaRPr lang="en-US" altLang="ko-KR" sz="8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12192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sz="1800" dirty="0">
              <a:latin typeface="Arial" charset="0"/>
              <a:ea typeface="MS PGothic" pitchFamily="34" charset="-128"/>
            </a:endParaRPr>
          </a:p>
        </p:txBody>
      </p:sp>
      <p:pic>
        <p:nvPicPr>
          <p:cNvPr id="1032" name="Picture 9" descr="YSM_Black_80%.eps"/>
          <p:cNvPicPr>
            <a:picLocks noChangeAspect="1"/>
          </p:cNvPicPr>
          <p:nvPr/>
        </p:nvPicPr>
        <p:blipFill>
          <a:blip r:embed="rId8" cstate="print"/>
          <a:srcRect/>
          <a:stretch>
            <a:fillRect/>
          </a:stretch>
        </p:blipFill>
        <p:spPr bwMode="auto">
          <a:xfrm>
            <a:off x="717551" y="6591300"/>
            <a:ext cx="2872316" cy="160338"/>
          </a:xfrm>
          <a:prstGeom prst="rect">
            <a:avLst/>
          </a:prstGeom>
          <a:noFill/>
          <a:ln w="9525">
            <a:noFill/>
            <a:miter lim="800000"/>
            <a:headEnd/>
            <a:tailEnd/>
          </a:ln>
        </p:spPr>
      </p:pic>
    </p:spTree>
    <p:extLst>
      <p:ext uri="{BB962C8B-B14F-4D97-AF65-F5344CB8AC3E}">
        <p14:creationId xmlns:p14="http://schemas.microsoft.com/office/powerpoint/2010/main" val="1287470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745B06-529D-456F-B176-AEC3AF2180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B9856A-B36F-4100-BEC6-DD9DEE48B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56F62-1CFB-4A2D-BBEA-74F0EEFF24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7AAD9-5B7A-4F00-AD70-C51E110CE0C0}" type="datetimeFigureOut">
              <a:rPr lang="en-US" smtClean="0"/>
              <a:t>11/17/2021</a:t>
            </a:fld>
            <a:endParaRPr lang="en-US"/>
          </a:p>
        </p:txBody>
      </p:sp>
      <p:sp>
        <p:nvSpPr>
          <p:cNvPr id="5" name="Footer Placeholder 4">
            <a:extLst>
              <a:ext uri="{FF2B5EF4-FFF2-40B4-BE49-F238E27FC236}">
                <a16:creationId xmlns:a16="http://schemas.microsoft.com/office/drawing/2014/main" id="{1A1B892B-5530-4CD7-B1E7-F5F905D242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9E0CDB-7C59-4B34-AE41-A4948AD288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E5690-A8C5-4471-9A4B-CA82B9263375}" type="slidenum">
              <a:rPr lang="en-US" smtClean="0"/>
              <a:t>‹#›</a:t>
            </a:fld>
            <a:endParaRPr lang="en-US"/>
          </a:p>
        </p:txBody>
      </p:sp>
    </p:spTree>
    <p:extLst>
      <p:ext uri="{BB962C8B-B14F-4D97-AF65-F5344CB8AC3E}">
        <p14:creationId xmlns:p14="http://schemas.microsoft.com/office/powerpoint/2010/main" val="952230136"/>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dirty="0">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12192000" cy="1163638"/>
          </a:xfrm>
          <a:prstGeom prst="rect">
            <a:avLst/>
          </a:prstGeom>
          <a:solidFill>
            <a:schemeClr val="accent6"/>
          </a:solidFill>
          <a:ln w="9525">
            <a:noFill/>
            <a:miter lim="800000"/>
            <a:headEnd/>
            <a:tailEnd/>
          </a:ln>
          <a:effectLst/>
        </p:spPr>
        <p:txBody>
          <a:bodyPr wrap="none" anchor="ctr"/>
          <a:lstStyle/>
          <a:p>
            <a:pPr>
              <a:defRPr/>
            </a:pPr>
            <a:endParaRPr lang="en-US" sz="1800" dirty="0">
              <a:latin typeface="Arial" charset="0"/>
              <a:ea typeface="MS PGothic" pitchFamily="34" charset="-128"/>
            </a:endParaRPr>
          </a:p>
        </p:txBody>
      </p:sp>
      <p:sp>
        <p:nvSpPr>
          <p:cNvPr id="1028" name="Rectangle 4"/>
          <p:cNvSpPr>
            <a:spLocks noGrp="1" noChangeArrowheads="1"/>
          </p:cNvSpPr>
          <p:nvPr>
            <p:ph type="title"/>
          </p:nvPr>
        </p:nvSpPr>
        <p:spPr bwMode="auto">
          <a:xfrm>
            <a:off x="717551" y="152400"/>
            <a:ext cx="10847916"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717551" y="1447800"/>
            <a:ext cx="10830983"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10272184" y="6584951"/>
            <a:ext cx="17272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chemeClr val="tx2"/>
                </a:solidFill>
                <a:latin typeface="Georgia" pitchFamily="18" charset="0"/>
                <a:ea typeface="Gulim" pitchFamily="34" charset="-127"/>
              </a:rPr>
              <a:t>S L I D E  </a:t>
            </a:r>
            <a:fld id="{B6E65EB1-8770-4D6F-9BAC-B5A9D136F4D3}" type="slidenum">
              <a:rPr lang="en-US" altLang="ko-KR" sz="800" b="1">
                <a:solidFill>
                  <a:schemeClr val="tx2"/>
                </a:solidFill>
                <a:latin typeface="Georgia" pitchFamily="18" charset="0"/>
                <a:ea typeface="Gulim" pitchFamily="34" charset="-127"/>
              </a:rPr>
              <a:pPr algn="r">
                <a:spcBef>
                  <a:spcPct val="50000"/>
                </a:spcBef>
              </a:pPr>
              <a:t>‹#›</a:t>
            </a:fld>
            <a:endParaRPr lang="en-US" altLang="ko-KR" sz="8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12192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sz="1800" dirty="0">
              <a:latin typeface="Arial" charset="0"/>
              <a:ea typeface="MS PGothic" pitchFamily="34" charset="-128"/>
            </a:endParaRPr>
          </a:p>
        </p:txBody>
      </p:sp>
      <p:pic>
        <p:nvPicPr>
          <p:cNvPr id="1032" name="Picture 9" descr="YSM_Black_80%.eps"/>
          <p:cNvPicPr>
            <a:picLocks noChangeAspect="1"/>
          </p:cNvPicPr>
          <p:nvPr/>
        </p:nvPicPr>
        <p:blipFill>
          <a:blip r:embed="rId9" cstate="print"/>
          <a:srcRect/>
          <a:stretch>
            <a:fillRect/>
          </a:stretch>
        </p:blipFill>
        <p:spPr bwMode="auto">
          <a:xfrm>
            <a:off x="717551" y="6591300"/>
            <a:ext cx="2872316" cy="160338"/>
          </a:xfrm>
          <a:prstGeom prst="rect">
            <a:avLst/>
          </a:prstGeom>
          <a:noFill/>
          <a:ln w="9525">
            <a:noFill/>
            <a:miter lim="800000"/>
            <a:headEnd/>
            <a:tailEnd/>
          </a:ln>
        </p:spPr>
      </p:pic>
    </p:spTree>
    <p:extLst>
      <p:ext uri="{BB962C8B-B14F-4D97-AF65-F5344CB8AC3E}">
        <p14:creationId xmlns:p14="http://schemas.microsoft.com/office/powerpoint/2010/main" val="326649749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Lst>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dirty="0">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12192000" cy="1163638"/>
          </a:xfrm>
          <a:prstGeom prst="rect">
            <a:avLst/>
          </a:prstGeom>
          <a:solidFill>
            <a:schemeClr val="accent6"/>
          </a:solidFill>
          <a:ln w="9525">
            <a:noFill/>
            <a:miter lim="800000"/>
            <a:headEnd/>
            <a:tailEnd/>
          </a:ln>
          <a:effectLst/>
        </p:spPr>
        <p:txBody>
          <a:bodyPr wrap="none" anchor="ctr"/>
          <a:lstStyle/>
          <a:p>
            <a:pPr>
              <a:defRPr/>
            </a:pPr>
            <a:endParaRPr lang="en-US" sz="1800" dirty="0">
              <a:latin typeface="Arial" charset="0"/>
              <a:ea typeface="MS PGothic" pitchFamily="34" charset="-128"/>
            </a:endParaRPr>
          </a:p>
        </p:txBody>
      </p:sp>
      <p:sp>
        <p:nvSpPr>
          <p:cNvPr id="1028" name="Rectangle 4"/>
          <p:cNvSpPr>
            <a:spLocks noGrp="1" noChangeArrowheads="1"/>
          </p:cNvSpPr>
          <p:nvPr>
            <p:ph type="title"/>
          </p:nvPr>
        </p:nvSpPr>
        <p:spPr bwMode="auto">
          <a:xfrm>
            <a:off x="717551" y="152400"/>
            <a:ext cx="10847916"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717551" y="1447800"/>
            <a:ext cx="10830983"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10272184" y="6584951"/>
            <a:ext cx="17272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chemeClr val="tx2"/>
                </a:solidFill>
                <a:latin typeface="Georgia" pitchFamily="18" charset="0"/>
                <a:ea typeface="Gulim" pitchFamily="34" charset="-127"/>
              </a:rPr>
              <a:t>S L I D E  </a:t>
            </a:r>
            <a:fld id="{B6E65EB1-8770-4D6F-9BAC-B5A9D136F4D3}" type="slidenum">
              <a:rPr lang="en-US" altLang="ko-KR" sz="800" b="1">
                <a:solidFill>
                  <a:schemeClr val="tx2"/>
                </a:solidFill>
                <a:latin typeface="Georgia" pitchFamily="18" charset="0"/>
                <a:ea typeface="Gulim" pitchFamily="34" charset="-127"/>
              </a:rPr>
              <a:pPr algn="r">
                <a:spcBef>
                  <a:spcPct val="50000"/>
                </a:spcBef>
              </a:pPr>
              <a:t>‹#›</a:t>
            </a:fld>
            <a:endParaRPr lang="en-US" altLang="ko-KR" sz="8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12192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sz="1800" dirty="0">
              <a:latin typeface="Arial" charset="0"/>
              <a:ea typeface="MS PGothic" pitchFamily="34" charset="-128"/>
            </a:endParaRPr>
          </a:p>
        </p:txBody>
      </p:sp>
      <p:pic>
        <p:nvPicPr>
          <p:cNvPr id="1032" name="Picture 9" descr="YSM_Black_80%.eps"/>
          <p:cNvPicPr>
            <a:picLocks noChangeAspect="1"/>
          </p:cNvPicPr>
          <p:nvPr/>
        </p:nvPicPr>
        <p:blipFill>
          <a:blip r:embed="rId8" cstate="print"/>
          <a:srcRect/>
          <a:stretch>
            <a:fillRect/>
          </a:stretch>
        </p:blipFill>
        <p:spPr bwMode="auto">
          <a:xfrm>
            <a:off x="717551" y="6591300"/>
            <a:ext cx="2872316" cy="160338"/>
          </a:xfrm>
          <a:prstGeom prst="rect">
            <a:avLst/>
          </a:prstGeom>
          <a:noFill/>
          <a:ln w="9525">
            <a:noFill/>
            <a:miter lim="800000"/>
            <a:headEnd/>
            <a:tailEnd/>
          </a:ln>
        </p:spPr>
      </p:pic>
    </p:spTree>
    <p:extLst>
      <p:ext uri="{BB962C8B-B14F-4D97-AF65-F5344CB8AC3E}">
        <p14:creationId xmlns:p14="http://schemas.microsoft.com/office/powerpoint/2010/main" val="289638379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9" r:id="rId4"/>
    <p:sldLayoutId id="2147483810" r:id="rId5"/>
    <p:sldLayoutId id="2147483811" r:id="rId6"/>
  </p:sldLayoutIdLst>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909EB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09EB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09EBA"/>
                </a:solidFill>
                <a:latin typeface="Arial"/>
                <a:ea typeface="Arial"/>
                <a:cs typeface="Arial"/>
                <a:sym typeface="Arial"/>
              </a:defRPr>
            </a:lvl1pPr>
            <a:lvl2pPr marL="0" marR="0" lvl="1" indent="0" algn="r" rtl="0">
              <a:spcBef>
                <a:spcPts val="0"/>
              </a:spcBef>
              <a:buNone/>
              <a:defRPr sz="1200" b="0" i="0" u="none" strike="noStrike" cap="none">
                <a:solidFill>
                  <a:srgbClr val="909EBA"/>
                </a:solidFill>
                <a:latin typeface="Arial"/>
                <a:ea typeface="Arial"/>
                <a:cs typeface="Arial"/>
                <a:sym typeface="Arial"/>
              </a:defRPr>
            </a:lvl2pPr>
            <a:lvl3pPr marL="0" marR="0" lvl="2" indent="0" algn="r" rtl="0">
              <a:spcBef>
                <a:spcPts val="0"/>
              </a:spcBef>
              <a:buNone/>
              <a:defRPr sz="1200" b="0" i="0" u="none" strike="noStrike" cap="none">
                <a:solidFill>
                  <a:srgbClr val="909EBA"/>
                </a:solidFill>
                <a:latin typeface="Arial"/>
                <a:ea typeface="Arial"/>
                <a:cs typeface="Arial"/>
                <a:sym typeface="Arial"/>
              </a:defRPr>
            </a:lvl3pPr>
            <a:lvl4pPr marL="0" marR="0" lvl="3" indent="0" algn="r" rtl="0">
              <a:spcBef>
                <a:spcPts val="0"/>
              </a:spcBef>
              <a:buNone/>
              <a:defRPr sz="1200" b="0" i="0" u="none" strike="noStrike" cap="none">
                <a:solidFill>
                  <a:srgbClr val="909EBA"/>
                </a:solidFill>
                <a:latin typeface="Arial"/>
                <a:ea typeface="Arial"/>
                <a:cs typeface="Arial"/>
                <a:sym typeface="Arial"/>
              </a:defRPr>
            </a:lvl4pPr>
            <a:lvl5pPr marL="0" marR="0" lvl="4" indent="0" algn="r" rtl="0">
              <a:spcBef>
                <a:spcPts val="0"/>
              </a:spcBef>
              <a:buNone/>
              <a:defRPr sz="1200" b="0" i="0" u="none" strike="noStrike" cap="none">
                <a:solidFill>
                  <a:srgbClr val="909EBA"/>
                </a:solidFill>
                <a:latin typeface="Arial"/>
                <a:ea typeface="Arial"/>
                <a:cs typeface="Arial"/>
                <a:sym typeface="Arial"/>
              </a:defRPr>
            </a:lvl5pPr>
            <a:lvl6pPr marL="0" marR="0" lvl="5" indent="0" algn="r" rtl="0">
              <a:spcBef>
                <a:spcPts val="0"/>
              </a:spcBef>
              <a:buNone/>
              <a:defRPr sz="1200" b="0" i="0" u="none" strike="noStrike" cap="none">
                <a:solidFill>
                  <a:srgbClr val="909EBA"/>
                </a:solidFill>
                <a:latin typeface="Arial"/>
                <a:ea typeface="Arial"/>
                <a:cs typeface="Arial"/>
                <a:sym typeface="Arial"/>
              </a:defRPr>
            </a:lvl6pPr>
            <a:lvl7pPr marL="0" marR="0" lvl="6" indent="0" algn="r" rtl="0">
              <a:spcBef>
                <a:spcPts val="0"/>
              </a:spcBef>
              <a:buNone/>
              <a:defRPr sz="1200" b="0" i="0" u="none" strike="noStrike" cap="none">
                <a:solidFill>
                  <a:srgbClr val="909EBA"/>
                </a:solidFill>
                <a:latin typeface="Arial"/>
                <a:ea typeface="Arial"/>
                <a:cs typeface="Arial"/>
                <a:sym typeface="Arial"/>
              </a:defRPr>
            </a:lvl7pPr>
            <a:lvl8pPr marL="0" marR="0" lvl="7" indent="0" algn="r" rtl="0">
              <a:spcBef>
                <a:spcPts val="0"/>
              </a:spcBef>
              <a:buNone/>
              <a:defRPr sz="1200" b="0" i="0" u="none" strike="noStrike" cap="none">
                <a:solidFill>
                  <a:srgbClr val="909EBA"/>
                </a:solidFill>
                <a:latin typeface="Arial"/>
                <a:ea typeface="Arial"/>
                <a:cs typeface="Arial"/>
                <a:sym typeface="Arial"/>
              </a:defRPr>
            </a:lvl8pPr>
            <a:lvl9pPr marL="0" marR="0" lvl="8" indent="0" algn="r" rtl="0">
              <a:spcBef>
                <a:spcPts val="0"/>
              </a:spcBef>
              <a:buNone/>
              <a:defRPr sz="1200" b="0" i="0" u="none" strike="noStrike" cap="none">
                <a:solidFill>
                  <a:srgbClr val="909EB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99892509"/>
      </p:ext>
    </p:extLst>
  </p:cSld>
  <p:clrMap bg1="lt1" tx1="dk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AB4BE90-8A00-43A3-8D2C-078A5ACAE92C}" type="datetimeFigureOut">
              <a:rPr lang="en-US"/>
              <a:pPr>
                <a:defRPr/>
              </a:pPr>
              <a:t>11/17/2021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9ED8553-EB3B-4BFD-8D28-B8FA17516F4B}" type="slidenum">
              <a:rPr lang="en-US" altLang="en-US"/>
              <a:pPr>
                <a:defRPr/>
              </a:pPr>
              <a:t>‹#›</a:t>
            </a:fld>
            <a:endParaRPr lang="en-US" altLang="en-US"/>
          </a:p>
        </p:txBody>
      </p:sp>
    </p:spTree>
    <p:extLst>
      <p:ext uri="{BB962C8B-B14F-4D97-AF65-F5344CB8AC3E}">
        <p14:creationId xmlns:p14="http://schemas.microsoft.com/office/powerpoint/2010/main" val="74401758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0D06AD-DD6D-4240-BF8C-D9AD87FC196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85BD3-2ECE-4401-A9AE-222EFC1D72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E2AD7-8AAE-449B-B64B-A8119A34C23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8E03B71-93D2-4756-A0D8-590B0D439AF3}" type="datetimeFigureOut">
              <a:rPr lang="en-US" smtClean="0"/>
              <a:t>11/17/2021</a:t>
            </a:fld>
            <a:endParaRPr lang="en-US"/>
          </a:p>
        </p:txBody>
      </p:sp>
      <p:sp>
        <p:nvSpPr>
          <p:cNvPr id="5" name="Footer Placeholder 4">
            <a:extLst>
              <a:ext uri="{FF2B5EF4-FFF2-40B4-BE49-F238E27FC236}">
                <a16:creationId xmlns:a16="http://schemas.microsoft.com/office/drawing/2014/main" id="{5E127800-ABD6-47DE-BD6B-D01A5A80EB4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C7890D-276C-4C4B-8C69-21BB28DAD7F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C5491B-5B25-439F-8E13-6F57A7E39EE7}" type="slidenum">
              <a:rPr lang="en-US" smtClean="0"/>
              <a:t>‹#›</a:t>
            </a:fld>
            <a:endParaRPr lang="en-US"/>
          </a:p>
        </p:txBody>
      </p:sp>
    </p:spTree>
    <p:extLst>
      <p:ext uri="{BB962C8B-B14F-4D97-AF65-F5344CB8AC3E}">
        <p14:creationId xmlns:p14="http://schemas.microsoft.com/office/powerpoint/2010/main" val="314551980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B316116D-C272-4056-9B8E-8DF81455B647}" type="datetimeFigureOut">
              <a:rPr lang="en-US" altLang="en-US"/>
              <a:pPr/>
              <a:t>11/17/2021</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341D361A-61AF-4351-B139-F3755E01B73C}" type="slidenum">
              <a:rPr lang="en-US" altLang="en-US"/>
              <a:pPr/>
              <a:t>‹#›</a:t>
            </a:fld>
            <a:endParaRPr lang="en-US" altLang="en-US"/>
          </a:p>
        </p:txBody>
      </p:sp>
    </p:spTree>
    <p:extLst>
      <p:ext uri="{BB962C8B-B14F-4D97-AF65-F5344CB8AC3E}">
        <p14:creationId xmlns:p14="http://schemas.microsoft.com/office/powerpoint/2010/main" val="184540135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A0E23-FED5-0244-9A9A-B679B8B1A6CA}" type="datetimeFigureOut">
              <a:rPr lang="en-US" smtClean="0"/>
              <a:t>11/17/2021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F0882-8485-DA4F-80BF-983ECF73643B}" type="slidenum">
              <a:rPr lang="en-US" smtClean="0"/>
              <a:t>‹#›</a:t>
            </a:fld>
            <a:endParaRPr lang="en-US"/>
          </a:p>
        </p:txBody>
      </p:sp>
    </p:spTree>
    <p:extLst>
      <p:ext uri="{BB962C8B-B14F-4D97-AF65-F5344CB8AC3E}">
        <p14:creationId xmlns:p14="http://schemas.microsoft.com/office/powerpoint/2010/main" val="54683582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rgbClr val="000099"/>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99"/>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99"/>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99"/>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99"/>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99"/>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448485"/>
          </a:xfrm>
          <a:prstGeom prst="rect">
            <a:avLst/>
          </a:prstGeom>
          <a:solidFill>
            <a:schemeClr val="tx2"/>
          </a:solidFill>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609600" y="1679403"/>
            <a:ext cx="10972800" cy="44467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Montserrat"/>
                <a:cs typeface="Montserrat"/>
              </a:defRPr>
            </a:lvl1pPr>
          </a:lstStyle>
          <a:p>
            <a:pPr defTabSz="457200">
              <a:defRPr/>
            </a:pPr>
            <a:fld id="{1271A09D-B238-CC49-8083-E93D66A072E7}" type="slidenum">
              <a:rPr lang="en-US" smtClean="0">
                <a:solidFill>
                  <a:prstClr val="black">
                    <a:tint val="75000"/>
                  </a:prstClr>
                </a:solidFill>
              </a:rPr>
              <a:pPr defTabSz="457200">
                <a:defRPr/>
              </a:pPr>
              <a:t>‹#›</a:t>
            </a:fld>
            <a:endParaRPr lang="en-US" dirty="0">
              <a:solidFill>
                <a:prstClr val="black">
                  <a:tint val="75000"/>
                </a:prstClr>
              </a:solidFill>
            </a:endParaRPr>
          </a:p>
        </p:txBody>
      </p:sp>
      <p:pic>
        <p:nvPicPr>
          <p:cNvPr id="7" name="Picture 6" descr="STR_TA_Logo.jpg"/>
          <p:cNvPicPr>
            <a:picLocks noChangeAspect="1"/>
          </p:cNvPicPr>
          <p:nvPr userDrawn="1"/>
        </p:nvPicPr>
        <p:blipFill rotWithShape="1">
          <a:blip r:embed="rId16" cstate="print">
            <a:extLst>
              <a:ext uri="{28A0092B-C50C-407E-A947-70E740481C1C}">
                <a14:useLocalDpi xmlns:a14="http://schemas.microsoft.com/office/drawing/2010/main" val="0"/>
              </a:ext>
            </a:extLst>
          </a:blip>
          <a:srcRect l="2851" t="8784" r="67033" b="8380"/>
          <a:stretch/>
        </p:blipFill>
        <p:spPr>
          <a:xfrm>
            <a:off x="609600" y="6259329"/>
            <a:ext cx="619077" cy="472642"/>
          </a:xfrm>
          <a:prstGeom prst="rect">
            <a:avLst/>
          </a:prstGeom>
        </p:spPr>
      </p:pic>
    </p:spTree>
    <p:extLst>
      <p:ext uri="{BB962C8B-B14F-4D97-AF65-F5344CB8AC3E}">
        <p14:creationId xmlns:p14="http://schemas.microsoft.com/office/powerpoint/2010/main" val="143695220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hf hdr="0" ftr="0" dt="0"/>
  <p:txStyles>
    <p:titleStyle>
      <a:lvl1pPr algn="ctr" defTabSz="457200" rtl="0" eaLnBrk="1" latinLnBrk="0" hangingPunct="1">
        <a:lnSpc>
          <a:spcPct val="90000"/>
        </a:lnSpc>
        <a:spcBef>
          <a:spcPct val="0"/>
        </a:spcBef>
        <a:buNone/>
        <a:defRPr sz="4100" b="1" kern="1200">
          <a:solidFill>
            <a:schemeClr val="bg1"/>
          </a:solidFill>
          <a:latin typeface="Montserrat"/>
          <a:ea typeface="+mj-ea"/>
          <a:cs typeface="Montserrat"/>
        </a:defRPr>
      </a:lvl1pPr>
    </p:titleStyle>
    <p:bodyStyle>
      <a:lvl1pPr marL="461963" indent="-461963" algn="l" defTabSz="457200" rtl="0" eaLnBrk="1" latinLnBrk="0" hangingPunct="1">
        <a:spcBef>
          <a:spcPts val="1200"/>
        </a:spcBef>
        <a:buClr>
          <a:schemeClr val="accent2"/>
        </a:buClr>
        <a:buSzPct val="90000"/>
        <a:buFont typeface="Wingdings" charset="2"/>
        <a:buChar char="²"/>
        <a:defRPr sz="2800" kern="1200">
          <a:solidFill>
            <a:schemeClr val="tx1"/>
          </a:solidFill>
          <a:latin typeface="Source Sans Pro"/>
          <a:ea typeface="+mn-ea"/>
          <a:cs typeface="Source Sans Pro"/>
        </a:defRPr>
      </a:lvl1pPr>
      <a:lvl2pPr marL="974725" indent="-285750" algn="l" defTabSz="457200" rtl="0" eaLnBrk="1" latinLnBrk="0" hangingPunct="1">
        <a:spcBef>
          <a:spcPts val="600"/>
        </a:spcBef>
        <a:buClr>
          <a:schemeClr val="accent2"/>
        </a:buClr>
        <a:buFont typeface="Arial"/>
        <a:buChar char="–"/>
        <a:defRPr sz="2400" kern="1200">
          <a:solidFill>
            <a:schemeClr val="tx1"/>
          </a:solidFill>
          <a:latin typeface="Source Sans Pro"/>
          <a:ea typeface="+mn-ea"/>
          <a:cs typeface="Source Sans Pro"/>
        </a:defRPr>
      </a:lvl2pPr>
      <a:lvl3pPr marL="1373188" indent="-228600" algn="l" defTabSz="457200" rtl="0" eaLnBrk="1" latinLnBrk="0" hangingPunct="1">
        <a:spcBef>
          <a:spcPts val="600"/>
        </a:spcBef>
        <a:buClr>
          <a:schemeClr val="accent2"/>
        </a:buClr>
        <a:buFont typeface="Arial"/>
        <a:buChar char="•"/>
        <a:defRPr sz="2400" kern="1200">
          <a:solidFill>
            <a:schemeClr val="tx1"/>
          </a:solidFill>
          <a:latin typeface="Source Sans Pro"/>
          <a:ea typeface="+mn-ea"/>
          <a:cs typeface="Source Sans Pro"/>
        </a:defRPr>
      </a:lvl3pPr>
      <a:lvl4pPr marL="1778000" indent="-228600" algn="l" defTabSz="457200" rtl="0" eaLnBrk="1" latinLnBrk="0" hangingPunct="1">
        <a:spcBef>
          <a:spcPts val="600"/>
        </a:spcBef>
        <a:buClr>
          <a:schemeClr val="accent2"/>
        </a:buClr>
        <a:buFont typeface="Arial"/>
        <a:buChar char="–"/>
        <a:defRPr sz="2000" kern="1200">
          <a:solidFill>
            <a:schemeClr val="tx1"/>
          </a:solidFill>
          <a:latin typeface="Source Sans Pro"/>
          <a:ea typeface="+mn-ea"/>
          <a:cs typeface="Source Sans Pro"/>
        </a:defRPr>
      </a:lvl4pPr>
      <a:lvl5pPr marL="2173288" indent="-228600" algn="l" defTabSz="917575" rtl="0" eaLnBrk="1" latinLnBrk="0" hangingPunct="1">
        <a:spcBef>
          <a:spcPts val="600"/>
        </a:spcBef>
        <a:buClr>
          <a:schemeClr val="accent2"/>
        </a:buClr>
        <a:buFont typeface="Arial"/>
        <a:buChar char="»"/>
        <a:defRPr sz="2000" kern="1200">
          <a:solidFill>
            <a:schemeClr val="tx1"/>
          </a:solidFill>
          <a:latin typeface="Source Sans Pro"/>
          <a:ea typeface="+mn-ea"/>
          <a:cs typeface="Source San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12192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sz="1800" dirty="0">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12192000" cy="1163638"/>
          </a:xfrm>
          <a:prstGeom prst="rect">
            <a:avLst/>
          </a:prstGeom>
          <a:solidFill>
            <a:schemeClr val="accent6"/>
          </a:solidFill>
          <a:ln w="9525">
            <a:noFill/>
            <a:miter lim="800000"/>
            <a:headEnd/>
            <a:tailEnd/>
          </a:ln>
          <a:effectLst/>
        </p:spPr>
        <p:txBody>
          <a:bodyPr wrap="none" anchor="ctr"/>
          <a:lstStyle/>
          <a:p>
            <a:pPr>
              <a:defRPr/>
            </a:pPr>
            <a:endParaRPr lang="en-US" sz="1800" dirty="0">
              <a:latin typeface="Arial" charset="0"/>
              <a:ea typeface="MS PGothic" pitchFamily="34" charset="-128"/>
            </a:endParaRPr>
          </a:p>
        </p:txBody>
      </p:sp>
      <p:sp>
        <p:nvSpPr>
          <p:cNvPr id="1028" name="Rectangle 4"/>
          <p:cNvSpPr>
            <a:spLocks noGrp="1" noChangeArrowheads="1"/>
          </p:cNvSpPr>
          <p:nvPr>
            <p:ph type="title"/>
          </p:nvPr>
        </p:nvSpPr>
        <p:spPr bwMode="auto">
          <a:xfrm>
            <a:off x="717551" y="152400"/>
            <a:ext cx="10847916"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717551" y="1447800"/>
            <a:ext cx="10830983"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en-US" altLang="ko-KR" dirty="0"/>
          </a:p>
        </p:txBody>
      </p:sp>
      <p:sp>
        <p:nvSpPr>
          <p:cNvPr id="4103" name="Text Box 7"/>
          <p:cNvSpPr txBox="1">
            <a:spLocks noChangeArrowheads="1"/>
          </p:cNvSpPr>
          <p:nvPr/>
        </p:nvSpPr>
        <p:spPr bwMode="auto">
          <a:xfrm>
            <a:off x="10272184" y="6584951"/>
            <a:ext cx="17272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chemeClr val="tx2"/>
                </a:solidFill>
                <a:latin typeface="Georgia" pitchFamily="18" charset="0"/>
                <a:ea typeface="Gulim" pitchFamily="34" charset="-127"/>
              </a:rPr>
              <a:t>S L I D E  </a:t>
            </a:r>
            <a:fld id="{B6E65EB1-8770-4D6F-9BAC-B5A9D136F4D3}" type="slidenum">
              <a:rPr lang="en-US" altLang="ko-KR" sz="800" b="1">
                <a:solidFill>
                  <a:schemeClr val="tx2"/>
                </a:solidFill>
                <a:latin typeface="Georgia" pitchFamily="18" charset="0"/>
                <a:ea typeface="Gulim" pitchFamily="34" charset="-127"/>
              </a:rPr>
              <a:pPr algn="r">
                <a:spcBef>
                  <a:spcPct val="50000"/>
                </a:spcBef>
              </a:pPr>
              <a:t>‹#›</a:t>
            </a:fld>
            <a:endParaRPr lang="en-US" altLang="ko-KR" sz="8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12192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sz="1800" dirty="0">
              <a:latin typeface="Arial" charset="0"/>
              <a:ea typeface="MS PGothic" pitchFamily="34" charset="-128"/>
            </a:endParaRPr>
          </a:p>
        </p:txBody>
      </p:sp>
      <p:pic>
        <p:nvPicPr>
          <p:cNvPr id="1032" name="Picture 9" descr="YSM_Black_80%.eps"/>
          <p:cNvPicPr>
            <a:picLocks noChangeAspect="1"/>
          </p:cNvPicPr>
          <p:nvPr/>
        </p:nvPicPr>
        <p:blipFill>
          <a:blip r:embed="rId8" cstate="print"/>
          <a:srcRect/>
          <a:stretch>
            <a:fillRect/>
          </a:stretch>
        </p:blipFill>
        <p:spPr bwMode="auto">
          <a:xfrm>
            <a:off x="717551" y="6591300"/>
            <a:ext cx="2872316" cy="160338"/>
          </a:xfrm>
          <a:prstGeom prst="rect">
            <a:avLst/>
          </a:prstGeom>
          <a:noFill/>
          <a:ln w="9525">
            <a:noFill/>
            <a:miter lim="800000"/>
            <a:headEnd/>
            <a:tailEnd/>
          </a:ln>
        </p:spPr>
      </p:pic>
    </p:spTree>
    <p:extLst>
      <p:ext uri="{BB962C8B-B14F-4D97-AF65-F5344CB8AC3E}">
        <p14:creationId xmlns:p14="http://schemas.microsoft.com/office/powerpoint/2010/main" val="279318591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3" r:id="rId4"/>
    <p:sldLayoutId id="2147483754" r:id="rId5"/>
    <p:sldLayoutId id="2147483755" r:id="rId6"/>
  </p:sldLayoutIdLst>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745B06-529D-456F-B176-AEC3AF2180B2}"/>
              </a:ext>
            </a:extLst>
          </p:cNvPr>
          <p:cNvSpPr>
            <a:spLocks noGrp="1"/>
          </p:cNvSpPr>
          <p:nvPr>
            <p:ph type="title"/>
          </p:nvPr>
        </p:nvSpPr>
        <p:spPr>
          <a:xfrm>
            <a:off x="838200" y="365127"/>
            <a:ext cx="1051560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B9856A-B36F-4100-BEC6-DD9DEE48B7AE}"/>
              </a:ext>
            </a:extLst>
          </p:cNvPr>
          <p:cNvSpPr>
            <a:spLocks noGrp="1"/>
          </p:cNvSpPr>
          <p:nvPr>
            <p:ph type="body" idx="1"/>
          </p:nvPr>
        </p:nvSpPr>
        <p:spPr>
          <a:xfrm>
            <a:off x="838200" y="1825625"/>
            <a:ext cx="1051560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56F62-1CFB-4A2D-BBEA-74F0EEFF249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13">
                <a:solidFill>
                  <a:schemeClr val="tx1">
                    <a:tint val="75000"/>
                  </a:schemeClr>
                </a:solidFill>
              </a:defRPr>
            </a:lvl1pPr>
          </a:lstStyle>
          <a:p>
            <a:fld id="{4A77AAD9-5B7A-4F00-AD70-C51E110CE0C0}" type="datetimeFigureOut">
              <a:rPr lang="en-US" smtClean="0"/>
              <a:t>11/17/2021</a:t>
            </a:fld>
            <a:endParaRPr lang="en-US"/>
          </a:p>
        </p:txBody>
      </p:sp>
      <p:sp>
        <p:nvSpPr>
          <p:cNvPr id="5" name="Footer Placeholder 4">
            <a:extLst>
              <a:ext uri="{FF2B5EF4-FFF2-40B4-BE49-F238E27FC236}">
                <a16:creationId xmlns:a16="http://schemas.microsoft.com/office/drawing/2014/main" id="{1A1B892B-5530-4CD7-B1E7-F5F905D2423C}"/>
              </a:ext>
            </a:extLst>
          </p:cNvPr>
          <p:cNvSpPr>
            <a:spLocks noGrp="1"/>
          </p:cNvSpPr>
          <p:nvPr>
            <p:ph type="ftr" sz="quarter" idx="3"/>
          </p:nvPr>
        </p:nvSpPr>
        <p:spPr>
          <a:xfrm>
            <a:off x="4038601" y="6356352"/>
            <a:ext cx="4114801" cy="365125"/>
          </a:xfrm>
          <a:prstGeom prst="rect">
            <a:avLst/>
          </a:prstGeom>
        </p:spPr>
        <p:txBody>
          <a:bodyPr vert="horz" lIns="91440" tIns="45720" rIns="91440" bIns="45720" rtlCol="0" anchor="ctr"/>
          <a:lstStyle>
            <a:lvl1pPr algn="ctr">
              <a:defRPr sz="1013">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9E0CDB-7C59-4B34-AE41-A4948AD2880A}"/>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013">
                <a:solidFill>
                  <a:schemeClr val="tx1">
                    <a:tint val="75000"/>
                  </a:schemeClr>
                </a:solidFill>
              </a:defRPr>
            </a:lvl1pPr>
          </a:lstStyle>
          <a:p>
            <a:fld id="{1D6E5690-A8C5-4471-9A4B-CA82B9263375}" type="slidenum">
              <a:rPr lang="en-US" smtClean="0"/>
              <a:t>‹#›</a:t>
            </a:fld>
            <a:endParaRPr lang="en-US"/>
          </a:p>
        </p:txBody>
      </p:sp>
    </p:spTree>
    <p:extLst>
      <p:ext uri="{BB962C8B-B14F-4D97-AF65-F5344CB8AC3E}">
        <p14:creationId xmlns:p14="http://schemas.microsoft.com/office/powerpoint/2010/main" val="253787711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771571" rtl="0" eaLnBrk="1" latinLnBrk="0" hangingPunct="1">
        <a:lnSpc>
          <a:spcPct val="90000"/>
        </a:lnSpc>
        <a:spcBef>
          <a:spcPct val="0"/>
        </a:spcBef>
        <a:buNone/>
        <a:defRPr sz="3713" kern="1200">
          <a:solidFill>
            <a:schemeClr val="tx1"/>
          </a:solidFill>
          <a:latin typeface="+mj-lt"/>
          <a:ea typeface="+mj-ea"/>
          <a:cs typeface="+mj-cs"/>
        </a:defRPr>
      </a:lvl1pPr>
    </p:titleStyle>
    <p:body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mn-cs"/>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mn-cs"/>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FDA057-F21B-564E-AC67-AD1BF424FD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5689E6-2FF9-BD4D-883B-41CD5D511F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36E19-1B73-DB4B-8D74-E6A9FA7675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0850A5-3F98-6342-808F-70F44E902B71}" type="datetimeFigureOut">
              <a:rPr lang="en-US" smtClean="0"/>
              <a:t>11/17/2021</a:t>
            </a:fld>
            <a:endParaRPr lang="en-US"/>
          </a:p>
        </p:txBody>
      </p:sp>
      <p:sp>
        <p:nvSpPr>
          <p:cNvPr id="5" name="Footer Placeholder 4">
            <a:extLst>
              <a:ext uri="{FF2B5EF4-FFF2-40B4-BE49-F238E27FC236}">
                <a16:creationId xmlns:a16="http://schemas.microsoft.com/office/drawing/2014/main" id="{87795DA8-5DF9-C44F-859F-80D8670A0E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190AC5-96B8-1146-8F72-45007E9096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99CD1-1F62-934C-80BD-388A59E2606A}" type="slidenum">
              <a:rPr lang="en-US" smtClean="0"/>
              <a:t>‹#›</a:t>
            </a:fld>
            <a:endParaRPr lang="en-US"/>
          </a:p>
        </p:txBody>
      </p:sp>
    </p:spTree>
    <p:extLst>
      <p:ext uri="{BB962C8B-B14F-4D97-AF65-F5344CB8AC3E}">
        <p14:creationId xmlns:p14="http://schemas.microsoft.com/office/powerpoint/2010/main" val="168040519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tmp"/><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onlinelibrary.wiley.com/doi/10.1111/add.13900/full#add13900-fig-0001"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tmp"/></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47.tmp"/></Relationships>
</file>

<file path=ppt/slides/_rels/slide28.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g"/><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58.tmp"/><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tmp"/><Relationship Id="rId2" Type="http://schemas.openxmlformats.org/officeDocument/2006/relationships/notesSlide" Target="../notesSlides/notesSlide10.xml"/><Relationship Id="rId1" Type="http://schemas.openxmlformats.org/officeDocument/2006/relationships/slideLayout" Target="../slideLayouts/slideLayout64.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tmp"/></Relationships>
</file>

<file path=ppt/slides/_rels/slide36.xml.rels><?xml version="1.0" encoding="UTF-8" standalone="yes"?>
<Relationships xmlns="http://schemas.openxmlformats.org/package/2006/relationships"><Relationship Id="rId3" Type="http://schemas.openxmlformats.org/officeDocument/2006/relationships/hyperlink" Target="https://nam12.safelinks.protection.outlook.com/?url=https%3A%2F%2Fsecure-web.cisco.com%2F12zmfz14Z32na73y4oNuv7jjwjI4Ef5Ht8RIT8-iuyWF2fM3dGRQSTlWzDlKAGYqzMXbYxYEzAKtV2FH1_rLD0duYejdFJhaadNIizyR5c4iWAa4zDbAhjb76inriI4yy_WHrpl1NkH3iGdKVNQ9TaTW2tx4PNTrnpmcV08uf1rUZcQu-tTHy55TGHs3M9amIC3dQDAfqQvUMjoEzdSHOb1ZFDgCSKAOnv4Zo8XEMeZQWKAdOcYBNj8IcRh26OFvk%2Fhttps%253A%252F%252Fnam12.safelinks.protection.outlook.com%252F%253Furl%253Dhttps%25253A%25252F%25252Fbuprenorphine.samhsa.gov%25252Fforms%25252Fselect-practitioner-type.php%2526data%253D04%25257C01%25257Cgail.donofrio%252540yale.edu%25257Ca5eb4d12d0fa4f37b2ca08d90b4dd068%25257Cdd8cbebb21394df8b4114e3e87abeb5c%25257C0%25257C0%25257C637553251102434803%25257CUnknown%25257CTWFpbGZsb3d8eyJWIjoiMC4wLjAwMDAiLCJQIjoiV2luMzIiLCJBTiI6Ik1haWwiLCJXVCI6Mn0%25253D%25257C1000%2526sdata%253DpSUxrQsN1C5TJpy%25252FzD0JWqbYf48Mu4ZjFKDM65J%25252Bj5o%25253D%2526reserved%253D0&amp;data=04%7C01%7Cshara.martel%40yale.edu%7C54ad4256f82946da94b608d90e4277c9%7Cdd8cbebb21394df8b4114e3e87abeb5c%7C0%7C0%7C637556501220012466%7CUnknown%7CTWFpbGZsb3d8eyJWIjoiMC4wLjAwMDAiLCJQIjoiV2luMzIiLCJBTiI6Ik1haWwiLCJXVCI6Mn0%3D%7C1000&amp;sdata=V3j0MbqS1bfPgs4S9MinRmGqyyx5rl2hB0cG2SfAlhY%3D&amp;reserved=0" TargetMode="External"/><Relationship Id="rId2" Type="http://schemas.openxmlformats.org/officeDocument/2006/relationships/hyperlink" Target="https://buprenorphine.samhsa.gov/forms/select-practitioner-type.php" TargetMode="External"/><Relationship Id="rId1" Type="http://schemas.openxmlformats.org/officeDocument/2006/relationships/slideLayout" Target="../slideLayouts/slideLayout64.xml"/><Relationship Id="rId4" Type="http://schemas.openxmlformats.org/officeDocument/2006/relationships/image" Target="../media/image65.tmp"/></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tmp"/><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tmp"/><Relationship Id="rId1" Type="http://schemas.openxmlformats.org/officeDocument/2006/relationships/slideLayout" Target="../slideLayouts/slideLayout4.xml"/><Relationship Id="rId4" Type="http://schemas.openxmlformats.org/officeDocument/2006/relationships/image" Target="../media/image74.svg"/></Relationships>
</file>

<file path=ppt/slides/_rels/slide43.xml.rels><?xml version="1.0" encoding="UTF-8" standalone="yes"?>
<Relationships xmlns="http://schemas.openxmlformats.org/package/2006/relationships"><Relationship Id="rId2" Type="http://schemas.openxmlformats.org/officeDocument/2006/relationships/image" Target="../media/image75.tmp"/><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82.png"/><Relationship Id="rId3" Type="http://schemas.openxmlformats.org/officeDocument/2006/relationships/image" Target="../media/image77.svg"/><Relationship Id="rId7" Type="http://schemas.openxmlformats.org/officeDocument/2006/relationships/diagramColors" Target="../diagrams/colors1.xml"/><Relationship Id="rId12" Type="http://schemas.openxmlformats.org/officeDocument/2006/relationships/image" Target="../media/image81.svg"/><Relationship Id="rId2" Type="http://schemas.openxmlformats.org/officeDocument/2006/relationships/image" Target="../media/image76.png"/><Relationship Id="rId16" Type="http://schemas.openxmlformats.org/officeDocument/2006/relationships/image" Target="../media/image85.svg"/><Relationship Id="rId1" Type="http://schemas.openxmlformats.org/officeDocument/2006/relationships/slideLayout" Target="../slideLayouts/slideLayout18.xml"/><Relationship Id="rId6" Type="http://schemas.openxmlformats.org/officeDocument/2006/relationships/diagramQuickStyle" Target="../diagrams/quickStyle1.xml"/><Relationship Id="rId11" Type="http://schemas.openxmlformats.org/officeDocument/2006/relationships/image" Target="../media/image80.png"/><Relationship Id="rId5" Type="http://schemas.openxmlformats.org/officeDocument/2006/relationships/diagramLayout" Target="../diagrams/layout1.xml"/><Relationship Id="rId1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diagramData" Target="../diagrams/data1.xml"/><Relationship Id="rId9" Type="http://schemas.openxmlformats.org/officeDocument/2006/relationships/image" Target="../media/image78.png"/><Relationship Id="rId14" Type="http://schemas.openxmlformats.org/officeDocument/2006/relationships/image" Target="../media/image83.svg"/></Relationships>
</file>

<file path=ppt/slides/_rels/slide45.xml.rels><?xml version="1.0" encoding="UTF-8" standalone="yes"?>
<Relationships xmlns="http://schemas.openxmlformats.org/package/2006/relationships"><Relationship Id="rId3" Type="http://schemas.openxmlformats.org/officeDocument/2006/relationships/image" Target="../media/image87.tmp"/><Relationship Id="rId2" Type="http://schemas.openxmlformats.org/officeDocument/2006/relationships/image" Target="../media/image86.tmp"/><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88.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43.xml"/><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3" Type="http://schemas.openxmlformats.org/officeDocument/2006/relationships/image" Target="../media/image92.tmp"/><Relationship Id="rId2" Type="http://schemas.openxmlformats.org/officeDocument/2006/relationships/hyperlink" Target="https://apps.apple.com/us/app/bup-initiation/id1574350314" TargetMode="External"/><Relationship Id="rId1" Type="http://schemas.openxmlformats.org/officeDocument/2006/relationships/slideLayout" Target="../slideLayouts/slideLayout100.xml"/><Relationship Id="rId6" Type="http://schemas.openxmlformats.org/officeDocument/2006/relationships/image" Target="../media/image94.tiff"/><Relationship Id="rId5" Type="http://schemas.openxmlformats.org/officeDocument/2006/relationships/hyperlink" Target="https://play.google.com/store/apps/details?id=com.amstonstudio.yaleembed" TargetMode="External"/><Relationship Id="rId4" Type="http://schemas.openxmlformats.org/officeDocument/2006/relationships/image" Target="../media/image93.tmp"/></Relationships>
</file>

<file path=ppt/slides/_rels/slide49.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hyperlink" Target="https://www.drugabuse.gov/ed-buprenorphine" TargetMode="External"/><Relationship Id="rId1" Type="http://schemas.openxmlformats.org/officeDocument/2006/relationships/slideLayout" Target="../slideLayouts/slideLayout8.xml"/><Relationship Id="rId4" Type="http://schemas.openxmlformats.org/officeDocument/2006/relationships/image" Target="../media/image96.tmp"/></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9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tmp"/><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2" Type="http://schemas.openxmlformats.org/officeDocument/2006/relationships/image" Target="../media/image99.tmp"/><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12.xml"/><Relationship Id="rId1" Type="http://schemas.openxmlformats.org/officeDocument/2006/relationships/slideLayout" Target="../slideLayouts/slideLayout74.xml"/><Relationship Id="rId5" Type="http://schemas.openxmlformats.org/officeDocument/2006/relationships/image" Target="../media/image102.tmp"/><Relationship Id="rId4" Type="http://schemas.openxmlformats.org/officeDocument/2006/relationships/image" Target="../media/image101.jpeg"/></Relationships>
</file>

<file path=ppt/slides/_rels/slide55.xml.rels><?xml version="1.0" encoding="UTF-8" standalone="yes"?>
<Relationships xmlns="http://schemas.openxmlformats.org/package/2006/relationships"><Relationship Id="rId3" Type="http://schemas.openxmlformats.org/officeDocument/2006/relationships/image" Target="../media/image104.tmp"/><Relationship Id="rId2" Type="http://schemas.openxmlformats.org/officeDocument/2006/relationships/image" Target="../media/image103.tmp"/><Relationship Id="rId1" Type="http://schemas.openxmlformats.org/officeDocument/2006/relationships/slideLayout" Target="../slideLayouts/slideLayout72.xml"/><Relationship Id="rId4" Type="http://schemas.openxmlformats.org/officeDocument/2006/relationships/image" Target="../media/image105.tm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06.tmp"/><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4.xml"/></Relationships>
</file>

<file path=ppt/slides/_rels/slide60.xml.rels><?xml version="1.0" encoding="UTF-8" standalone="yes"?>
<Relationships xmlns="http://schemas.openxmlformats.org/package/2006/relationships"><Relationship Id="rId3" Type="http://schemas.openxmlformats.org/officeDocument/2006/relationships/image" Target="../media/image107.tmp"/><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hyperlink" Target="https://cabridge.org/"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medicine.yale.edu/edbup/" TargetMode="External"/><Relationship Id="rId2" Type="http://schemas.openxmlformats.org/officeDocument/2006/relationships/hyperlink" Target="https://www.drugabuse.gov/ed-buprenorphine" TargetMode="External"/><Relationship Id="rId1" Type="http://schemas.openxmlformats.org/officeDocument/2006/relationships/slideLayout" Target="../slideLayouts/slideLayout4.xml"/><Relationship Id="rId4" Type="http://schemas.openxmlformats.org/officeDocument/2006/relationships/image" Target="../media/image108.tmp"/></Relationships>
</file>

<file path=ppt/slides/_rels/slide62.xml.rels><?xml version="1.0" encoding="UTF-8" standalone="yes"?>
<Relationships xmlns="http://schemas.openxmlformats.org/package/2006/relationships"><Relationship Id="rId2" Type="http://schemas.openxmlformats.org/officeDocument/2006/relationships/image" Target="../media/image109.tmp"/><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hyperlink" Target="https://cabridge.org/resource/buprenorphine-bup-hospital-quick-start/" TargetMode="External"/><Relationship Id="rId2" Type="http://schemas.openxmlformats.org/officeDocument/2006/relationships/image" Target="../media/image110.tmp"/><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hyperlink" Target="https://www.stop-overdose.org/" TargetMode="External"/><Relationship Id="rId2" Type="http://schemas.openxmlformats.org/officeDocument/2006/relationships/image" Target="../media/image17.tmp"/><Relationship Id="rId1" Type="http://schemas.openxmlformats.org/officeDocument/2006/relationships/slideLayout" Target="../slideLayouts/slideLayout4.xml"/><Relationship Id="rId4" Type="http://schemas.openxmlformats.org/officeDocument/2006/relationships/image" Target="../media/image18.tm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2DD960-3DC1-4E4F-9189-6F181FFD37E4}"/>
              </a:ext>
            </a:extLst>
          </p:cNvPr>
          <p:cNvPicPr>
            <a:picLocks noChangeAspect="1"/>
          </p:cNvPicPr>
          <p:nvPr/>
        </p:nvPicPr>
        <p:blipFill rotWithShape="1">
          <a:blip r:embed="rId3"/>
          <a:srcRect t="23582"/>
          <a:stretch/>
        </p:blipFill>
        <p:spPr>
          <a:xfrm>
            <a:off x="0" y="1581328"/>
            <a:ext cx="11963400" cy="5124271"/>
          </a:xfrm>
          <a:prstGeom prst="rect">
            <a:avLst/>
          </a:prstGeom>
        </p:spPr>
      </p:pic>
      <p:sp>
        <p:nvSpPr>
          <p:cNvPr id="4" name="Text Placeholder 3"/>
          <p:cNvSpPr>
            <a:spLocks noGrp="1"/>
          </p:cNvSpPr>
          <p:nvPr>
            <p:ph type="body" sz="quarter" idx="11"/>
          </p:nvPr>
        </p:nvSpPr>
        <p:spPr>
          <a:xfrm>
            <a:off x="1524000" y="5334000"/>
            <a:ext cx="8839200" cy="762000"/>
          </a:xfrm>
        </p:spPr>
        <p:txBody>
          <a:bodyPr/>
          <a:lstStyle/>
          <a:p>
            <a:r>
              <a:rPr lang="en-US" dirty="0"/>
              <a:t>Gail D’Onofrio MD</a:t>
            </a:r>
          </a:p>
          <a:p>
            <a:r>
              <a:rPr lang="en-US" dirty="0"/>
              <a:t>Professor and Chair </a:t>
            </a:r>
          </a:p>
          <a:p>
            <a:r>
              <a:rPr lang="en-US" dirty="0"/>
              <a:t>Department of Emergency Medicine</a:t>
            </a:r>
          </a:p>
          <a:p>
            <a:r>
              <a:rPr lang="en-US" dirty="0"/>
              <a:t>Yale University School of Medicine </a:t>
            </a:r>
          </a:p>
        </p:txBody>
      </p:sp>
      <p:sp>
        <p:nvSpPr>
          <p:cNvPr id="5" name="Title 1">
            <a:extLst>
              <a:ext uri="{FF2B5EF4-FFF2-40B4-BE49-F238E27FC236}">
                <a16:creationId xmlns:a16="http://schemas.microsoft.com/office/drawing/2014/main" id="{80980D46-7BC3-4E1F-B9A0-8CAEE625DD1A}"/>
              </a:ext>
            </a:extLst>
          </p:cNvPr>
          <p:cNvSpPr txBox="1">
            <a:spLocks/>
          </p:cNvSpPr>
          <p:nvPr/>
        </p:nvSpPr>
        <p:spPr>
          <a:xfrm>
            <a:off x="2133600" y="0"/>
            <a:ext cx="7718234" cy="1568986"/>
          </a:xfrm>
          <a:prstGeom prst="rect">
            <a:avLst/>
          </a:prstGeom>
          <a:solidFill>
            <a:schemeClr val="bg1">
              <a:alpha val="62000"/>
            </a:schemeClr>
          </a:solidFill>
          <a:effectLst/>
        </p:spPr>
        <p:txBody>
          <a:bodyPr vert="horz" lIns="0" tIns="0" rIns="0" bIns="0" anchor="ctr">
            <a:normAutofit fontScale="45000" lnSpcReduction="20000"/>
          </a:bodyPr>
          <a:lstStyle>
            <a:lvl1pPr algn="l" rtl="0" eaLnBrk="1" latinLnBrk="0" hangingPunct="1">
              <a:spcBef>
                <a:spcPct val="0"/>
              </a:spcBef>
              <a:buNone/>
              <a:defRPr lang="en-US" sz="5400" b="1" kern="1200" dirty="0">
                <a:ln w="500">
                  <a:solidFill>
                    <a:schemeClr val="tx2">
                      <a:shade val="20000"/>
                      <a:satMod val="350000"/>
                    </a:schemeClr>
                  </a:solidFill>
                </a:ln>
                <a:solidFill>
                  <a:schemeClr val="tx2">
                    <a:tint val="100000"/>
                    <a:satMod val="250000"/>
                  </a:schemeClr>
                </a:solidFill>
                <a:effectLst/>
                <a:latin typeface="Lato" panose="020F0502020204030203"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w="500">
                <a:solidFill>
                  <a:srgbClr val="5493B2">
                    <a:shade val="20000"/>
                    <a:satMod val="350000"/>
                  </a:srgbClr>
                </a:solidFill>
              </a:ln>
              <a:solidFill>
                <a:srgbClr val="000000"/>
              </a:solidFill>
              <a:effectLst/>
              <a:uLnTx/>
              <a:uFillTx/>
              <a:latin typeface="Georgia" panose="02040502050405020303" pitchFamily="18" charset="0"/>
              <a:ea typeface="Gulim"/>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w="500">
                <a:solidFill>
                  <a:srgbClr val="5493B2">
                    <a:shade val="20000"/>
                    <a:satMod val="350000"/>
                  </a:srgbClr>
                </a:solidFill>
              </a:ln>
              <a:solidFill>
                <a:srgbClr val="000000"/>
              </a:solidFill>
              <a:effectLst/>
              <a:uLnTx/>
              <a:uFillTx/>
              <a:latin typeface="Georgia" panose="02040502050405020303" pitchFamily="18" charset="0"/>
              <a:ea typeface="Gulim"/>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8000" b="1" i="0" u="none" strike="noStrike" kern="1200" cap="none" spc="0" normalizeH="0" baseline="0" noProof="0" dirty="0">
                <a:ln w="500">
                  <a:solidFill>
                    <a:srgbClr val="5493B2">
                      <a:shade val="20000"/>
                      <a:satMod val="350000"/>
                    </a:srgbClr>
                  </a:solidFill>
                </a:ln>
                <a:solidFill>
                  <a:srgbClr val="003399"/>
                </a:solidFill>
                <a:effectLst/>
                <a:uLnTx/>
                <a:uFillTx/>
                <a:latin typeface="Georgia" panose="02040502050405020303" pitchFamily="18" charset="0"/>
                <a:ea typeface="Gulim"/>
              </a:rPr>
              <a:t>ED-Initiated Buprenorphine for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8000" b="1" i="0" u="none" strike="noStrike" kern="1200" cap="none" spc="0" normalizeH="0" baseline="0" noProof="0" dirty="0">
                <a:ln w="500">
                  <a:solidFill>
                    <a:srgbClr val="5493B2">
                      <a:shade val="20000"/>
                      <a:satMod val="350000"/>
                    </a:srgbClr>
                  </a:solidFill>
                </a:ln>
                <a:solidFill>
                  <a:srgbClr val="003399"/>
                </a:solidFill>
                <a:effectLst/>
                <a:uLnTx/>
                <a:uFillTx/>
                <a:latin typeface="Georgia" panose="02040502050405020303" pitchFamily="18" charset="0"/>
                <a:ea typeface="Gulim"/>
              </a:rPr>
              <a:t>Opioid Use Disorder</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w="500">
                <a:solidFill>
                  <a:srgbClr val="5493B2">
                    <a:shade val="20000"/>
                    <a:satMod val="350000"/>
                  </a:srgbClr>
                </a:solidFill>
              </a:ln>
              <a:solidFill>
                <a:srgbClr val="FF0000"/>
              </a:solidFill>
              <a:effectLst/>
              <a:uLnTx/>
              <a:uFillTx/>
              <a:latin typeface="Georgia" panose="02040502050405020303" pitchFamily="18" charset="0"/>
              <a:ea typeface="Guli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2654"/>
        </a:solidFill>
        <a:effectLst/>
      </p:bgPr>
    </p:bg>
    <p:spTree>
      <p:nvGrpSpPr>
        <p:cNvPr id="1" name=""/>
        <p:cNvGrpSpPr/>
        <p:nvPr/>
      </p:nvGrpSpPr>
      <p:grpSpPr>
        <a:xfrm>
          <a:off x="0" y="0"/>
          <a:ext cx="0" cy="0"/>
          <a:chOff x="0" y="0"/>
          <a:chExt cx="0" cy="0"/>
        </a:xfrm>
      </p:grpSpPr>
      <p:pic>
        <p:nvPicPr>
          <p:cNvPr id="6" name="Picture 5" descr="A picture containing bottle&#10;&#10;Description generated with high confidence">
            <a:extLst>
              <a:ext uri="{FF2B5EF4-FFF2-40B4-BE49-F238E27FC236}">
                <a16:creationId xmlns:a16="http://schemas.microsoft.com/office/drawing/2014/main" id="{47CC7EAA-180C-4FDD-83E2-21522542DEF2}"/>
              </a:ext>
            </a:extLst>
          </p:cNvPr>
          <p:cNvPicPr>
            <a:picLocks noChangeAspect="1"/>
          </p:cNvPicPr>
          <p:nvPr/>
        </p:nvPicPr>
        <p:blipFill rotWithShape="1">
          <a:blip r:embed="rId2">
            <a:extLst>
              <a:ext uri="{28A0092B-C50C-407E-A947-70E740481C1C}">
                <a14:useLocalDpi xmlns:a14="http://schemas.microsoft.com/office/drawing/2010/main" val="0"/>
              </a:ext>
            </a:extLst>
          </a:blip>
          <a:srcRect b="3333"/>
          <a:stretch/>
        </p:blipFill>
        <p:spPr>
          <a:xfrm>
            <a:off x="1295400" y="0"/>
            <a:ext cx="9885818" cy="6705600"/>
          </a:xfrm>
          <a:prstGeom prst="rect">
            <a:avLst/>
          </a:prstGeom>
        </p:spPr>
      </p:pic>
    </p:spTree>
    <p:extLst>
      <p:ext uri="{BB962C8B-B14F-4D97-AF65-F5344CB8AC3E}">
        <p14:creationId xmlns:p14="http://schemas.microsoft.com/office/powerpoint/2010/main" val="1530787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578372-090C-4995-83F5-93B9C1FF0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 y="0"/>
            <a:ext cx="12191113" cy="6858000"/>
          </a:xfrm>
          <a:prstGeom prst="rect">
            <a:avLst/>
          </a:prstGeom>
        </p:spPr>
      </p:pic>
      <p:sp>
        <p:nvSpPr>
          <p:cNvPr id="2" name="TextBox 1">
            <a:extLst>
              <a:ext uri="{FF2B5EF4-FFF2-40B4-BE49-F238E27FC236}">
                <a16:creationId xmlns:a16="http://schemas.microsoft.com/office/drawing/2014/main" id="{0148002E-562A-4DDA-805C-9A886AD7506F}"/>
              </a:ext>
            </a:extLst>
          </p:cNvPr>
          <p:cNvSpPr txBox="1"/>
          <p:nvPr/>
        </p:nvSpPr>
        <p:spPr>
          <a:xfrm>
            <a:off x="4191000" y="6248400"/>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a:ea typeface="+mn-ea"/>
                <a:cs typeface="+mn-cs"/>
              </a:rPr>
              <a:t>2019</a:t>
            </a:r>
          </a:p>
        </p:txBody>
      </p:sp>
    </p:spTree>
    <p:extLst>
      <p:ext uri="{BB962C8B-B14F-4D97-AF65-F5344CB8AC3E}">
        <p14:creationId xmlns:p14="http://schemas.microsoft.com/office/powerpoint/2010/main" val="3243953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322C6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7D25E8-6AB9-4893-A232-454F4559CD32}"/>
              </a:ext>
            </a:extLst>
          </p:cNvPr>
          <p:cNvSpPr>
            <a:spLocks noGrp="1"/>
          </p:cNvSpPr>
          <p:nvPr>
            <p:ph type="title"/>
          </p:nvPr>
        </p:nvSpPr>
        <p:spPr>
          <a:xfrm>
            <a:off x="-609600" y="1066800"/>
            <a:ext cx="8610600" cy="1524000"/>
          </a:xfrm>
          <a:noFill/>
        </p:spPr>
        <p:txBody>
          <a:bodyPr>
            <a:normAutofit fontScale="90000"/>
          </a:bodyPr>
          <a:lstStyle/>
          <a:p>
            <a:pPr algn="ctr"/>
            <a:br>
              <a:rPr lang="en-US" b="1" dirty="0"/>
            </a:br>
            <a:br>
              <a:rPr lang="en-US" b="1" dirty="0"/>
            </a:br>
            <a:br>
              <a:rPr lang="en-US" b="1" dirty="0"/>
            </a:br>
            <a:br>
              <a:rPr lang="en-US" b="1" dirty="0"/>
            </a:br>
            <a:br>
              <a:rPr lang="en-US" b="1" dirty="0"/>
            </a:br>
            <a:r>
              <a:rPr lang="en-US" sz="7300" b="1" dirty="0"/>
              <a:t>We Know…</a:t>
            </a:r>
            <a:endParaRPr lang="en-US" sz="7300" dirty="0">
              <a:latin typeface="Baskerville Old Face" panose="02020602080505020303" pitchFamily="18" charset="0"/>
            </a:endParaRPr>
          </a:p>
        </p:txBody>
      </p:sp>
      <p:sp>
        <p:nvSpPr>
          <p:cNvPr id="2" name="TextBox 1">
            <a:extLst>
              <a:ext uri="{FF2B5EF4-FFF2-40B4-BE49-F238E27FC236}">
                <a16:creationId xmlns:a16="http://schemas.microsoft.com/office/drawing/2014/main" id="{9A583D32-29B2-41CE-8F93-429D2E76F97C}"/>
              </a:ext>
            </a:extLst>
          </p:cNvPr>
          <p:cNvSpPr txBox="1"/>
          <p:nvPr/>
        </p:nvSpPr>
        <p:spPr>
          <a:xfrm>
            <a:off x="1752600" y="3200400"/>
            <a:ext cx="95250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Georgia"/>
                <a:ea typeface="+mn-ea"/>
                <a:cs typeface="+mn-cs"/>
              </a:rPr>
              <a:t>The ED Offers the 24/7/365 Option to Combat the Opioid Crisis</a:t>
            </a:r>
          </a:p>
        </p:txBody>
      </p:sp>
    </p:spTree>
    <p:extLst>
      <p:ext uri="{BB962C8B-B14F-4D97-AF65-F5344CB8AC3E}">
        <p14:creationId xmlns:p14="http://schemas.microsoft.com/office/powerpoint/2010/main" val="425833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5715000" y="1108075"/>
            <a:ext cx="5334000" cy="312738"/>
          </a:xfrm>
        </p:spPr>
        <p:txBody>
          <a:bodyPr/>
          <a:lstStyle/>
          <a:p>
            <a:pPr marL="0" indent="0">
              <a:lnSpc>
                <a:spcPct val="120000"/>
              </a:lnSpc>
              <a:buNone/>
            </a:pPr>
            <a:r>
              <a:rPr lang="en-US" altLang="en-US" sz="1800" dirty="0">
                <a:latin typeface="Arial" panose="020B0604020202020204" pitchFamily="34" charset="0"/>
                <a:cs typeface="Arial" panose="020B0604020202020204" pitchFamily="34" charset="0"/>
              </a:rPr>
              <a:t>       </a:t>
            </a:r>
          </a:p>
        </p:txBody>
      </p:sp>
      <p:sp>
        <p:nvSpPr>
          <p:cNvPr id="7172" name="Rectangle 5"/>
          <p:cNvSpPr>
            <a:spLocks noChangeArrowheads="1"/>
          </p:cNvSpPr>
          <p:nvPr/>
        </p:nvSpPr>
        <p:spPr bwMode="auto">
          <a:xfrm>
            <a:off x="2209800" y="102260"/>
            <a:ext cx="67579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003399"/>
                </a:solidFill>
                <a:effectLst/>
                <a:uLnTx/>
                <a:uFillTx/>
                <a:latin typeface="Georgia"/>
                <a:ea typeface="+mn-ea"/>
                <a:cs typeface="Arial" panose="020B0604020202020204" pitchFamily="34" charset="0"/>
              </a:rPr>
              <a:t>Why focus on the ED? </a:t>
            </a:r>
            <a:endParaRPr kumimoji="0" lang="en-US" altLang="en-US" sz="4000" b="1" i="0" u="none" strike="noStrike" kern="1200" cap="none" spc="0" normalizeH="0" baseline="0" noProof="0" dirty="0">
              <a:ln>
                <a:noFill/>
              </a:ln>
              <a:solidFill>
                <a:srgbClr val="003399"/>
              </a:solidFill>
              <a:effectLst/>
              <a:uLnTx/>
              <a:uFillTx/>
              <a:latin typeface="Georgia"/>
              <a:ea typeface="+mn-ea"/>
              <a:cs typeface="+mn-cs"/>
            </a:endParaRPr>
          </a:p>
        </p:txBody>
      </p:sp>
      <p:pic>
        <p:nvPicPr>
          <p:cNvPr id="7178" name="Picture 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01481" y="914400"/>
            <a:ext cx="7022841" cy="467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8AFC3557-BA46-44E5-BF4D-F42101AE4755}"/>
              </a:ext>
            </a:extLst>
          </p:cNvPr>
          <p:cNvSpPr txBox="1"/>
          <p:nvPr/>
        </p:nvSpPr>
        <p:spPr>
          <a:xfrm>
            <a:off x="7467600" y="6267252"/>
            <a:ext cx="5029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eorgia"/>
                <a:ea typeface="+mn-ea"/>
                <a:cs typeface="+mn-cs"/>
              </a:rPr>
              <a:t>Langabeer, Drug &amp; Alcohol Dependence, Jan 2021</a:t>
            </a:r>
          </a:p>
        </p:txBody>
      </p:sp>
      <p:sp>
        <p:nvSpPr>
          <p:cNvPr id="2" name="TextBox 1"/>
          <p:cNvSpPr txBox="1">
            <a:spLocks noChangeArrowheads="1"/>
          </p:cNvSpPr>
          <p:nvPr/>
        </p:nvSpPr>
        <p:spPr bwMode="auto">
          <a:xfrm>
            <a:off x="1309747" y="1803911"/>
            <a:ext cx="9206310" cy="646331"/>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Georgia"/>
                <a:ea typeface="+mn-ea"/>
                <a:cs typeface="+mn-cs"/>
              </a:rPr>
              <a:t>Because that’s where the patients are!</a:t>
            </a:r>
          </a:p>
        </p:txBody>
      </p:sp>
      <p:sp>
        <p:nvSpPr>
          <p:cNvPr id="4" name="TextBox 3">
            <a:extLst>
              <a:ext uri="{FF2B5EF4-FFF2-40B4-BE49-F238E27FC236}">
                <a16:creationId xmlns:a16="http://schemas.microsoft.com/office/drawing/2014/main" id="{F20A44D6-F20C-481C-9292-A1DB634D2817}"/>
              </a:ext>
            </a:extLst>
          </p:cNvPr>
          <p:cNvSpPr txBox="1"/>
          <p:nvPr/>
        </p:nvSpPr>
        <p:spPr>
          <a:xfrm>
            <a:off x="1447800" y="5746122"/>
            <a:ext cx="94985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a:ea typeface="+mn-ea"/>
                <a:cs typeface="+mn-cs"/>
              </a:rPr>
              <a:t>Approximately one of every 80 visits to the ED are opioid-related (costing 5 billion per year)</a:t>
            </a:r>
          </a:p>
        </p:txBody>
      </p:sp>
    </p:spTree>
    <p:extLst>
      <p:ext uri="{BB962C8B-B14F-4D97-AF65-F5344CB8AC3E}">
        <p14:creationId xmlns:p14="http://schemas.microsoft.com/office/powerpoint/2010/main" val="2972609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5715000" y="1108075"/>
            <a:ext cx="5334000" cy="312738"/>
          </a:xfrm>
        </p:spPr>
        <p:txBody>
          <a:bodyPr/>
          <a:lstStyle/>
          <a:p>
            <a:pPr marL="0" indent="0">
              <a:lnSpc>
                <a:spcPct val="120000"/>
              </a:lnSpc>
              <a:buNone/>
            </a:pPr>
            <a:r>
              <a:rPr lang="en-US" altLang="en-US" sz="1800" dirty="0">
                <a:latin typeface="Arial" panose="020B0604020202020204" pitchFamily="34" charset="0"/>
                <a:cs typeface="Arial" panose="020B0604020202020204" pitchFamily="34" charset="0"/>
              </a:rPr>
              <a:t>       </a:t>
            </a:r>
          </a:p>
        </p:txBody>
      </p:sp>
      <p:pic>
        <p:nvPicPr>
          <p:cNvPr id="7171"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7848" y="270801"/>
            <a:ext cx="3650351" cy="266727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68954" y="3228945"/>
            <a:ext cx="1776413" cy="400110"/>
          </a:xfrm>
          <a:prstGeom prst="rect">
            <a:avLst/>
          </a:prstGeom>
          <a:solidFill>
            <a:srgbClr val="92D050"/>
          </a:solidFill>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a:ea typeface="+mn-ea"/>
                <a:cs typeface="+mn-cs"/>
              </a:rPr>
              <a:t> </a:t>
            </a:r>
            <a:r>
              <a:rPr kumimoji="0" lang="en-US" sz="2000" b="1" i="0" u="none" strike="noStrike" kern="1200" cap="none" spc="0" normalizeH="0" baseline="0" noProof="0" dirty="0">
                <a:ln>
                  <a:noFill/>
                </a:ln>
                <a:solidFill>
                  <a:srgbClr val="000000"/>
                </a:solidFill>
                <a:effectLst/>
                <a:uLnTx/>
                <a:uFillTx/>
                <a:latin typeface="Georgia"/>
                <a:ea typeface="+mn-ea"/>
                <a:cs typeface="+mn-cs"/>
              </a:rPr>
              <a:t>Overdose</a:t>
            </a:r>
          </a:p>
        </p:txBody>
      </p:sp>
      <p:sp>
        <p:nvSpPr>
          <p:cNvPr id="4" name="TextBox 3"/>
          <p:cNvSpPr txBox="1"/>
          <p:nvPr/>
        </p:nvSpPr>
        <p:spPr>
          <a:xfrm>
            <a:off x="4526756" y="4343400"/>
            <a:ext cx="2681288" cy="400110"/>
          </a:xfrm>
          <a:prstGeom prst="rect">
            <a:avLst/>
          </a:prstGeom>
          <a:solidFill>
            <a:srgbClr val="92D050"/>
          </a:solidFill>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eorgia"/>
                <a:ea typeface="+mn-ea"/>
                <a:cs typeface="+mn-cs"/>
              </a:rPr>
              <a:t>Seeking Treatment</a:t>
            </a:r>
          </a:p>
        </p:txBody>
      </p:sp>
      <p:sp>
        <p:nvSpPr>
          <p:cNvPr id="5" name="TextBox 4"/>
          <p:cNvSpPr txBox="1"/>
          <p:nvPr/>
        </p:nvSpPr>
        <p:spPr>
          <a:xfrm>
            <a:off x="5018947" y="5706085"/>
            <a:ext cx="3171759" cy="400110"/>
          </a:xfrm>
          <a:prstGeom prst="rect">
            <a:avLst/>
          </a:prstGeom>
          <a:solidFill>
            <a:srgbClr val="92D050"/>
          </a:solidFill>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eorgia"/>
                <a:ea typeface="+mn-ea"/>
                <a:cs typeface="+mn-cs"/>
              </a:rPr>
              <a:t>Identified/Screening</a:t>
            </a:r>
          </a:p>
        </p:txBody>
      </p:sp>
      <p:pic>
        <p:nvPicPr>
          <p:cNvPr id="7178" name="Picture 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8947" y="1146727"/>
            <a:ext cx="4429851" cy="295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38108" y="3159984"/>
            <a:ext cx="3020046" cy="3698016"/>
          </a:xfrm>
          <a:prstGeom prst="rect">
            <a:avLst/>
          </a:prstGeom>
        </p:spPr>
      </p:pic>
    </p:spTree>
    <p:extLst>
      <p:ext uri="{BB962C8B-B14F-4D97-AF65-F5344CB8AC3E}">
        <p14:creationId xmlns:p14="http://schemas.microsoft.com/office/powerpoint/2010/main" val="1170467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62B83-DD48-41DC-9707-3F8472C84837}"/>
              </a:ext>
            </a:extLst>
          </p:cNvPr>
          <p:cNvSpPr>
            <a:spLocks noGrp="1"/>
          </p:cNvSpPr>
          <p:nvPr>
            <p:ph type="title"/>
          </p:nvPr>
        </p:nvSpPr>
        <p:spPr/>
        <p:txBody>
          <a:bodyPr/>
          <a:lstStyle/>
          <a:p>
            <a:r>
              <a:rPr lang="en-US" sz="3600" b="1" dirty="0">
                <a:solidFill>
                  <a:srgbClr val="003399"/>
                </a:solidFill>
              </a:rPr>
              <a:t>COVID 19 Collides with the Opioid Epidemic </a:t>
            </a:r>
          </a:p>
        </p:txBody>
      </p:sp>
      <p:pic>
        <p:nvPicPr>
          <p:cNvPr id="5" name="Picture 4">
            <a:extLst>
              <a:ext uri="{FF2B5EF4-FFF2-40B4-BE49-F238E27FC236}">
                <a16:creationId xmlns:a16="http://schemas.microsoft.com/office/drawing/2014/main" id="{3744D4C7-E1EA-4520-A1D5-EF16D09BE861}"/>
              </a:ext>
            </a:extLst>
          </p:cNvPr>
          <p:cNvPicPr>
            <a:picLocks noChangeAspect="1"/>
          </p:cNvPicPr>
          <p:nvPr/>
        </p:nvPicPr>
        <p:blipFill rotWithShape="1">
          <a:blip r:embed="rId2">
            <a:extLst>
              <a:ext uri="{28A0092B-C50C-407E-A947-70E740481C1C}">
                <a14:useLocalDpi xmlns:a14="http://schemas.microsoft.com/office/drawing/2010/main" val="0"/>
              </a:ext>
            </a:extLst>
          </a:blip>
          <a:srcRect l="2470" t="237" r="-1806" b="4384"/>
          <a:stretch/>
        </p:blipFill>
        <p:spPr>
          <a:xfrm>
            <a:off x="226258" y="1082962"/>
            <a:ext cx="5592417" cy="3505200"/>
          </a:xfrm>
          <a:prstGeom prst="rect">
            <a:avLst/>
          </a:prstGeom>
        </p:spPr>
      </p:pic>
      <p:sp>
        <p:nvSpPr>
          <p:cNvPr id="6" name="TextBox 5">
            <a:extLst>
              <a:ext uri="{FF2B5EF4-FFF2-40B4-BE49-F238E27FC236}">
                <a16:creationId xmlns:a16="http://schemas.microsoft.com/office/drawing/2014/main" id="{0A47AC3D-523F-4E25-98D5-97B861C9E602}"/>
              </a:ext>
            </a:extLst>
          </p:cNvPr>
          <p:cNvSpPr txBox="1"/>
          <p:nvPr/>
        </p:nvSpPr>
        <p:spPr>
          <a:xfrm>
            <a:off x="9067800" y="6474767"/>
            <a:ext cx="312202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eorgia"/>
                <a:ea typeface="+mn-ea"/>
                <a:cs typeface="+mn-cs"/>
              </a:rPr>
              <a:t>Holland, JAMA Psych, Feb 2021</a:t>
            </a:r>
          </a:p>
        </p:txBody>
      </p:sp>
      <p:sp>
        <p:nvSpPr>
          <p:cNvPr id="7" name="Rectangle 6">
            <a:extLst>
              <a:ext uri="{FF2B5EF4-FFF2-40B4-BE49-F238E27FC236}">
                <a16:creationId xmlns:a16="http://schemas.microsoft.com/office/drawing/2014/main" id="{61AB56C7-5296-4372-9A06-1ABE07F03A5B}"/>
              </a:ext>
            </a:extLst>
          </p:cNvPr>
          <p:cNvSpPr/>
          <p:nvPr/>
        </p:nvSpPr>
        <p:spPr>
          <a:xfrm>
            <a:off x="626533" y="5273261"/>
            <a:ext cx="540119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a:ea typeface="+mn-ea"/>
                <a:cs typeface="+mn-cs"/>
              </a:rPr>
              <a:t>           </a:t>
            </a:r>
            <a:r>
              <a:rPr kumimoji="0" lang="en-US" sz="1800" b="1" i="0" u="none" strike="noStrike" kern="1200" cap="none" spc="0" normalizeH="0" baseline="0" noProof="0" dirty="0">
                <a:ln>
                  <a:noFill/>
                </a:ln>
                <a:solidFill>
                  <a:srgbClr val="000000"/>
                </a:solidFill>
                <a:effectLst/>
                <a:uLnTx/>
                <a:uFillTx/>
                <a:latin typeface="Georgia"/>
                <a:ea typeface="+mn-ea"/>
                <a:cs typeface="+mn-cs"/>
              </a:rPr>
              <a:t>Count of ED Visits in the 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a:ea typeface="+mn-ea"/>
                <a:cs typeface="+mn-cs"/>
              </a:rPr>
              <a:t>       </a:t>
            </a:r>
            <a:r>
              <a:rPr kumimoji="0" lang="en-US" sz="1800" b="1" i="0" u="none" strike="noStrike" kern="1200" cap="none" spc="0" normalizeH="0" baseline="0" noProof="0" dirty="0">
                <a:ln>
                  <a:noFill/>
                </a:ln>
                <a:solidFill>
                  <a:srgbClr val="000000"/>
                </a:solidFill>
                <a:effectLst/>
                <a:uLnTx/>
                <a:uFillTx/>
                <a:latin typeface="Georgia"/>
                <a:ea typeface="+mn-ea"/>
                <a:cs typeface="+mn-cs"/>
              </a:rPr>
              <a:t>December 30, 2018, to October 10, 2020</a:t>
            </a:r>
          </a:p>
        </p:txBody>
      </p:sp>
      <p:sp>
        <p:nvSpPr>
          <p:cNvPr id="3" name="TextBox 2">
            <a:extLst>
              <a:ext uri="{FF2B5EF4-FFF2-40B4-BE49-F238E27FC236}">
                <a16:creationId xmlns:a16="http://schemas.microsoft.com/office/drawing/2014/main" id="{80CBF4EB-1259-43E5-8904-0C9FA458588D}"/>
              </a:ext>
            </a:extLst>
          </p:cNvPr>
          <p:cNvSpPr txBox="1"/>
          <p:nvPr/>
        </p:nvSpPr>
        <p:spPr>
          <a:xfrm>
            <a:off x="6841068" y="5174985"/>
            <a:ext cx="47243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eorgia"/>
                <a:ea typeface="+mn-ea"/>
                <a:cs typeface="+mn-cs"/>
              </a:rPr>
              <a:t>Weekly % </a:t>
            </a:r>
            <a:r>
              <a:rPr kumimoji="0" lang="el-GR" sz="1600" b="1" i="0" u="none" strike="noStrike" kern="1200" cap="none" spc="0" normalizeH="0" baseline="0" noProof="0" dirty="0">
                <a:ln>
                  <a:noFill/>
                </a:ln>
                <a:solidFill>
                  <a:srgbClr val="000000"/>
                </a:solidFill>
                <a:effectLst/>
                <a:uLnTx/>
                <a:uFillTx/>
                <a:latin typeface="Georgia"/>
                <a:ea typeface="+mn-ea"/>
                <a:cs typeface="+mn-cs"/>
              </a:rPr>
              <a:t>Δ</a:t>
            </a:r>
            <a:r>
              <a:rPr kumimoji="0" lang="en-US" sz="1600" b="1" i="0" u="none" strike="noStrike" kern="1200" cap="none" spc="0" normalizeH="0" baseline="0" noProof="0" dirty="0">
                <a:ln>
                  <a:noFill/>
                </a:ln>
                <a:solidFill>
                  <a:srgbClr val="000000"/>
                </a:solidFill>
                <a:effectLst/>
                <a:uLnTx/>
                <a:uFillTx/>
                <a:latin typeface="Georgia"/>
                <a:ea typeface="+mn-ea"/>
                <a:cs typeface="+mn-cs"/>
              </a:rPr>
              <a:t>  in Total ED visits, all drug OD, and opioid OD in 2020 compared to 2019 </a:t>
            </a:r>
          </a:p>
        </p:txBody>
      </p:sp>
      <p:sp>
        <p:nvSpPr>
          <p:cNvPr id="8" name="TextBox 7">
            <a:extLst>
              <a:ext uri="{FF2B5EF4-FFF2-40B4-BE49-F238E27FC236}">
                <a16:creationId xmlns:a16="http://schemas.microsoft.com/office/drawing/2014/main" id="{86A55269-2555-4EB3-90EA-FF4DE62D90DB}"/>
              </a:ext>
            </a:extLst>
          </p:cNvPr>
          <p:cNvSpPr txBox="1"/>
          <p:nvPr/>
        </p:nvSpPr>
        <p:spPr>
          <a:xfrm>
            <a:off x="8610600" y="4675423"/>
            <a:ext cx="1676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eorgia"/>
                <a:ea typeface="+mn-ea"/>
                <a:cs typeface="+mn-cs"/>
              </a:rPr>
              <a:t>Weeks</a:t>
            </a:r>
          </a:p>
        </p:txBody>
      </p:sp>
      <p:sp>
        <p:nvSpPr>
          <p:cNvPr id="11" name="TextBox 10">
            <a:extLst>
              <a:ext uri="{FF2B5EF4-FFF2-40B4-BE49-F238E27FC236}">
                <a16:creationId xmlns:a16="http://schemas.microsoft.com/office/drawing/2014/main" id="{B29A0303-22AB-4E45-9AA7-9162EDB4BABE}"/>
              </a:ext>
            </a:extLst>
          </p:cNvPr>
          <p:cNvSpPr txBox="1"/>
          <p:nvPr/>
        </p:nvSpPr>
        <p:spPr>
          <a:xfrm>
            <a:off x="6174342" y="1801251"/>
            <a:ext cx="369332" cy="166584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eorgia"/>
                <a:ea typeface="+mn-ea"/>
                <a:cs typeface="+mn-cs"/>
              </a:rPr>
              <a:t>Percent change</a:t>
            </a:r>
          </a:p>
        </p:txBody>
      </p:sp>
      <p:sp>
        <p:nvSpPr>
          <p:cNvPr id="12" name="TextBox 11">
            <a:extLst>
              <a:ext uri="{FF2B5EF4-FFF2-40B4-BE49-F238E27FC236}">
                <a16:creationId xmlns:a16="http://schemas.microsoft.com/office/drawing/2014/main" id="{81897E6B-BF2A-4F4A-B024-72E43CDF7AAA}"/>
              </a:ext>
            </a:extLst>
          </p:cNvPr>
          <p:cNvSpPr txBox="1"/>
          <p:nvPr/>
        </p:nvSpPr>
        <p:spPr>
          <a:xfrm>
            <a:off x="0" y="1143000"/>
            <a:ext cx="369332" cy="266630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eorgia"/>
                <a:ea typeface="+mn-ea"/>
                <a:cs typeface="+mn-cs"/>
              </a:rPr>
              <a:t>Rate of ED Visits per 100,000</a:t>
            </a:r>
          </a:p>
        </p:txBody>
      </p:sp>
      <p:sp>
        <p:nvSpPr>
          <p:cNvPr id="13" name="Rectangle 12">
            <a:extLst>
              <a:ext uri="{FF2B5EF4-FFF2-40B4-BE49-F238E27FC236}">
                <a16:creationId xmlns:a16="http://schemas.microsoft.com/office/drawing/2014/main" id="{89B1B7B8-8391-4625-909F-5F74DCF6B7A3}"/>
              </a:ext>
            </a:extLst>
          </p:cNvPr>
          <p:cNvSpPr/>
          <p:nvPr/>
        </p:nvSpPr>
        <p:spPr>
          <a:xfrm>
            <a:off x="2706955" y="4709437"/>
            <a:ext cx="71045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eorgia"/>
                <a:ea typeface="+mn-ea"/>
                <a:cs typeface="+mn-cs"/>
              </a:rPr>
              <a:t>Weeks</a:t>
            </a:r>
          </a:p>
        </p:txBody>
      </p:sp>
      <p:sp>
        <p:nvSpPr>
          <p:cNvPr id="14" name="TextBox 13">
            <a:extLst>
              <a:ext uri="{FF2B5EF4-FFF2-40B4-BE49-F238E27FC236}">
                <a16:creationId xmlns:a16="http://schemas.microsoft.com/office/drawing/2014/main" id="{2B2CA2F5-AF77-494A-B48D-0FF75DECDAA9}"/>
              </a:ext>
            </a:extLst>
          </p:cNvPr>
          <p:cNvSpPr txBox="1"/>
          <p:nvPr/>
        </p:nvSpPr>
        <p:spPr>
          <a:xfrm>
            <a:off x="1574666" y="3125926"/>
            <a:ext cx="1447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Georgia"/>
                <a:ea typeface="+mn-ea"/>
                <a:cs typeface="+mn-cs"/>
              </a:rPr>
              <a:t>All Drug ODs</a:t>
            </a:r>
          </a:p>
        </p:txBody>
      </p:sp>
      <p:sp>
        <p:nvSpPr>
          <p:cNvPr id="15" name="TextBox 14">
            <a:extLst>
              <a:ext uri="{FF2B5EF4-FFF2-40B4-BE49-F238E27FC236}">
                <a16:creationId xmlns:a16="http://schemas.microsoft.com/office/drawing/2014/main" id="{1919742D-B086-49FC-A04D-A864FB3FEC24}"/>
              </a:ext>
            </a:extLst>
          </p:cNvPr>
          <p:cNvSpPr txBox="1"/>
          <p:nvPr/>
        </p:nvSpPr>
        <p:spPr>
          <a:xfrm>
            <a:off x="4950633" y="3547695"/>
            <a:ext cx="121019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Georgia"/>
                <a:ea typeface="+mn-ea"/>
                <a:cs typeface="+mn-cs"/>
              </a:rPr>
              <a:t>Opioid ODs</a:t>
            </a:r>
          </a:p>
        </p:txBody>
      </p:sp>
      <p:sp>
        <p:nvSpPr>
          <p:cNvPr id="16" name="TextBox 15">
            <a:extLst>
              <a:ext uri="{FF2B5EF4-FFF2-40B4-BE49-F238E27FC236}">
                <a16:creationId xmlns:a16="http://schemas.microsoft.com/office/drawing/2014/main" id="{132D3FAA-1812-4567-8016-59D913A0FF89}"/>
              </a:ext>
            </a:extLst>
          </p:cNvPr>
          <p:cNvSpPr txBox="1"/>
          <p:nvPr/>
        </p:nvSpPr>
        <p:spPr>
          <a:xfrm>
            <a:off x="2297667" y="1648301"/>
            <a:ext cx="3505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0CDE9">
                    <a:lumMod val="75000"/>
                  </a:srgbClr>
                </a:solidFill>
                <a:effectLst/>
                <a:uLnTx/>
                <a:uFillTx/>
                <a:latin typeface="Georgia"/>
                <a:ea typeface="+mn-ea"/>
                <a:cs typeface="+mn-cs"/>
              </a:rPr>
              <a:t>Mental Health Conditions</a:t>
            </a:r>
          </a:p>
        </p:txBody>
      </p:sp>
      <p:grpSp>
        <p:nvGrpSpPr>
          <p:cNvPr id="24" name="Group 23">
            <a:extLst>
              <a:ext uri="{FF2B5EF4-FFF2-40B4-BE49-F238E27FC236}">
                <a16:creationId xmlns:a16="http://schemas.microsoft.com/office/drawing/2014/main" id="{20B4276C-2BB1-4E79-BB7F-8D462301CFB0}"/>
              </a:ext>
            </a:extLst>
          </p:cNvPr>
          <p:cNvGrpSpPr/>
          <p:nvPr/>
        </p:nvGrpSpPr>
        <p:grpSpPr>
          <a:xfrm>
            <a:off x="6465720" y="1573785"/>
            <a:ext cx="5803353" cy="3014377"/>
            <a:chOff x="5658465" y="2003792"/>
            <a:chExt cx="5803353" cy="3200400"/>
          </a:xfrm>
        </p:grpSpPr>
        <p:pic>
          <p:nvPicPr>
            <p:cNvPr id="9" name="Picture 8">
              <a:extLst>
                <a:ext uri="{FF2B5EF4-FFF2-40B4-BE49-F238E27FC236}">
                  <a16:creationId xmlns:a16="http://schemas.microsoft.com/office/drawing/2014/main" id="{47299D3D-B919-411B-8FF8-6CA3C4094439}"/>
                </a:ext>
              </a:extLst>
            </p:cNvPr>
            <p:cNvPicPr>
              <a:picLocks noChangeAspect="1"/>
            </p:cNvPicPr>
            <p:nvPr/>
          </p:nvPicPr>
          <p:blipFill rotWithShape="1">
            <a:blip r:embed="rId3">
              <a:extLst>
                <a:ext uri="{28A0092B-C50C-407E-A947-70E740481C1C}">
                  <a14:useLocalDpi xmlns:a14="http://schemas.microsoft.com/office/drawing/2010/main" val="0"/>
                </a:ext>
              </a:extLst>
            </a:blip>
            <a:srcRect l="2066" t="10711" r="13456" b="7751"/>
            <a:stretch/>
          </p:blipFill>
          <p:spPr>
            <a:xfrm>
              <a:off x="5658465" y="2003792"/>
              <a:ext cx="4724399" cy="3200400"/>
            </a:xfrm>
            <a:prstGeom prst="rect">
              <a:avLst/>
            </a:prstGeom>
          </p:spPr>
        </p:pic>
        <p:sp>
          <p:nvSpPr>
            <p:cNvPr id="18" name="TextBox 17">
              <a:extLst>
                <a:ext uri="{FF2B5EF4-FFF2-40B4-BE49-F238E27FC236}">
                  <a16:creationId xmlns:a16="http://schemas.microsoft.com/office/drawing/2014/main" id="{8F185E5B-793F-4043-A6BE-C588BFDD3740}"/>
                </a:ext>
              </a:extLst>
            </p:cNvPr>
            <p:cNvSpPr txBox="1"/>
            <p:nvPr/>
          </p:nvSpPr>
          <p:spPr>
            <a:xfrm>
              <a:off x="10153360" y="2371176"/>
              <a:ext cx="1308458" cy="5881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eorgia"/>
                  <a:ea typeface="+mn-ea"/>
                  <a:cs typeface="+mn-cs"/>
                </a:rPr>
                <a:t>Total ED Visits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eorgia"/>
                  <a:ea typeface="+mn-ea"/>
                  <a:cs typeface="+mn-cs"/>
                </a:rPr>
                <a:t>Opioid 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eorgia"/>
                  <a:ea typeface="+mn-ea"/>
                  <a:cs typeface="+mn-cs"/>
                </a:rPr>
                <a:t>All ODs </a:t>
              </a:r>
            </a:p>
          </p:txBody>
        </p:sp>
        <p:sp>
          <p:nvSpPr>
            <p:cNvPr id="19" name="Rectangle 18">
              <a:extLst>
                <a:ext uri="{FF2B5EF4-FFF2-40B4-BE49-F238E27FC236}">
                  <a16:creationId xmlns:a16="http://schemas.microsoft.com/office/drawing/2014/main" id="{33BA7270-25E8-475A-B45B-85916FA3DFE1}"/>
                </a:ext>
              </a:extLst>
            </p:cNvPr>
            <p:cNvSpPr/>
            <p:nvPr/>
          </p:nvSpPr>
          <p:spPr>
            <a:xfrm flipV="1">
              <a:off x="10108314" y="2450995"/>
              <a:ext cx="96739" cy="95585"/>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20" name="Rectangle 19">
              <a:extLst>
                <a:ext uri="{FF2B5EF4-FFF2-40B4-BE49-F238E27FC236}">
                  <a16:creationId xmlns:a16="http://schemas.microsoft.com/office/drawing/2014/main" id="{CF727FAD-2682-45CF-9928-7A21738BA915}"/>
                </a:ext>
              </a:extLst>
            </p:cNvPr>
            <p:cNvSpPr/>
            <p:nvPr/>
          </p:nvSpPr>
          <p:spPr>
            <a:xfrm>
              <a:off x="10104769" y="2599025"/>
              <a:ext cx="103386" cy="9558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21" name="Rectangle 20">
              <a:extLst>
                <a:ext uri="{FF2B5EF4-FFF2-40B4-BE49-F238E27FC236}">
                  <a16:creationId xmlns:a16="http://schemas.microsoft.com/office/drawing/2014/main" id="{2F038AF8-886B-4FC8-A32B-EAFE48412AA2}"/>
                </a:ext>
              </a:extLst>
            </p:cNvPr>
            <p:cNvSpPr/>
            <p:nvPr/>
          </p:nvSpPr>
          <p:spPr>
            <a:xfrm flipH="1">
              <a:off x="10101667" y="2747053"/>
              <a:ext cx="103386" cy="95583"/>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grpSp>
    </p:spTree>
    <p:extLst>
      <p:ext uri="{BB962C8B-B14F-4D97-AF65-F5344CB8AC3E}">
        <p14:creationId xmlns:p14="http://schemas.microsoft.com/office/powerpoint/2010/main" val="133059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D63AC-8CEE-8E4A-989C-355A96B8671A}"/>
              </a:ext>
            </a:extLst>
          </p:cNvPr>
          <p:cNvSpPr>
            <a:spLocks noGrp="1"/>
          </p:cNvSpPr>
          <p:nvPr>
            <p:ph type="title"/>
          </p:nvPr>
        </p:nvSpPr>
        <p:spPr>
          <a:xfrm>
            <a:off x="516398" y="117156"/>
            <a:ext cx="11594537" cy="914400"/>
          </a:xfrm>
        </p:spPr>
        <p:txBody>
          <a:bodyPr/>
          <a:lstStyle/>
          <a:p>
            <a:pPr algn="ctr"/>
            <a:r>
              <a:rPr lang="en-US" sz="3600" b="1" dirty="0">
                <a:solidFill>
                  <a:srgbClr val="003399"/>
                </a:solidFill>
              </a:rPr>
              <a:t>Leveraging existing infrastructure for clinical </a:t>
            </a:r>
            <a:br>
              <a:rPr lang="en-US" sz="3600" b="1" dirty="0">
                <a:solidFill>
                  <a:srgbClr val="003399"/>
                </a:solidFill>
              </a:rPr>
            </a:br>
            <a:r>
              <a:rPr lang="en-US" sz="3600" b="1" dirty="0">
                <a:solidFill>
                  <a:srgbClr val="003399"/>
                </a:solidFill>
              </a:rPr>
              <a:t>data collection/population health</a:t>
            </a:r>
          </a:p>
        </p:txBody>
      </p:sp>
      <p:pic>
        <p:nvPicPr>
          <p:cNvPr id="5" name="Picture 4">
            <a:extLst>
              <a:ext uri="{FF2B5EF4-FFF2-40B4-BE49-F238E27FC236}">
                <a16:creationId xmlns:a16="http://schemas.microsoft.com/office/drawing/2014/main" id="{C5ACB750-6799-104E-A53A-91B861156E31}"/>
              </a:ext>
            </a:extLst>
          </p:cNvPr>
          <p:cNvPicPr>
            <a:picLocks noChangeAspect="1"/>
          </p:cNvPicPr>
          <p:nvPr/>
        </p:nvPicPr>
        <p:blipFill>
          <a:blip r:embed="rId2"/>
          <a:stretch>
            <a:fillRect/>
          </a:stretch>
        </p:blipFill>
        <p:spPr>
          <a:xfrm>
            <a:off x="4597918" y="1181307"/>
            <a:ext cx="5943411" cy="2517695"/>
          </a:xfrm>
          <a:prstGeom prst="rect">
            <a:avLst/>
          </a:prstGeom>
        </p:spPr>
      </p:pic>
      <p:pic>
        <p:nvPicPr>
          <p:cNvPr id="4" name="Picture 3">
            <a:extLst>
              <a:ext uri="{FF2B5EF4-FFF2-40B4-BE49-F238E27FC236}">
                <a16:creationId xmlns:a16="http://schemas.microsoft.com/office/drawing/2014/main" id="{256389A9-13C9-DF4A-A21C-98D077CFE9D3}"/>
              </a:ext>
            </a:extLst>
          </p:cNvPr>
          <p:cNvPicPr>
            <a:picLocks noChangeAspect="1"/>
          </p:cNvPicPr>
          <p:nvPr/>
        </p:nvPicPr>
        <p:blipFill>
          <a:blip r:embed="rId3"/>
          <a:stretch>
            <a:fillRect/>
          </a:stretch>
        </p:blipFill>
        <p:spPr>
          <a:xfrm>
            <a:off x="5428219" y="3873298"/>
            <a:ext cx="4282810" cy="2855207"/>
          </a:xfrm>
          <a:prstGeom prst="rect">
            <a:avLst/>
          </a:prstGeom>
        </p:spPr>
      </p:pic>
      <p:sp>
        <p:nvSpPr>
          <p:cNvPr id="6" name="Content Placeholder 2">
            <a:extLst>
              <a:ext uri="{FF2B5EF4-FFF2-40B4-BE49-F238E27FC236}">
                <a16:creationId xmlns:a16="http://schemas.microsoft.com/office/drawing/2014/main" id="{186080E4-3BCC-CA4C-9899-05F4856567A4}"/>
              </a:ext>
            </a:extLst>
          </p:cNvPr>
          <p:cNvSpPr>
            <a:spLocks noGrp="1"/>
          </p:cNvSpPr>
          <p:nvPr>
            <p:ph idx="1"/>
          </p:nvPr>
        </p:nvSpPr>
        <p:spPr>
          <a:xfrm>
            <a:off x="101102" y="1826188"/>
            <a:ext cx="4282810" cy="3657735"/>
          </a:xfrm>
        </p:spPr>
        <p:txBody>
          <a:bodyPr/>
          <a:lstStyle/>
          <a:p>
            <a:pPr marL="0" indent="0">
              <a:lnSpc>
                <a:spcPts val="2000"/>
              </a:lnSpc>
              <a:spcBef>
                <a:spcPts val="0"/>
              </a:spcBef>
              <a:buNone/>
            </a:pPr>
            <a:r>
              <a:rPr lang="en-US" sz="2400" i="1" dirty="0">
                <a:solidFill>
                  <a:srgbClr val="FF0000"/>
                </a:solidFill>
                <a:latin typeface="Georgia"/>
                <a:ea typeface="ＭＳ Ｐゴシック"/>
                <a:cs typeface="Calibri"/>
              </a:rPr>
              <a:t>Trends</a:t>
            </a:r>
            <a:r>
              <a:rPr lang="en-US" sz="2400" dirty="0">
                <a:latin typeface="Georgia"/>
                <a:ea typeface="ＭＳ Ｐゴシック"/>
                <a:cs typeface="Calibri"/>
              </a:rPr>
              <a:t> in ED visits, hospital admissions, and non-fatal opioid overdoses in the first months of the </a:t>
            </a:r>
            <a:r>
              <a:rPr lang="en-US" sz="2400" i="1" dirty="0">
                <a:solidFill>
                  <a:srgbClr val="FF0000"/>
                </a:solidFill>
                <a:latin typeface="Georgia"/>
                <a:ea typeface="ＭＳ Ｐゴシック"/>
                <a:cs typeface="Calibri"/>
              </a:rPr>
              <a:t>COVID-19 pandemic</a:t>
            </a:r>
            <a:r>
              <a:rPr lang="en-US" sz="2400" dirty="0">
                <a:ea typeface="ＭＳ Ｐゴシック"/>
                <a:cs typeface="Calibri"/>
              </a:rPr>
              <a:t> across 5 health systems in 5 states</a:t>
            </a:r>
          </a:p>
          <a:p>
            <a:pPr marL="0" indent="0">
              <a:lnSpc>
                <a:spcPts val="1800"/>
              </a:lnSpc>
              <a:spcBef>
                <a:spcPts val="0"/>
              </a:spcBef>
              <a:buNone/>
            </a:pPr>
            <a:endParaRPr lang="en-US" dirty="0">
              <a:latin typeface="Georgia"/>
              <a:ea typeface="ＭＳ Ｐゴシック"/>
              <a:cs typeface="Calibri"/>
            </a:endParaRPr>
          </a:p>
          <a:p>
            <a:pPr marL="0" indent="0">
              <a:lnSpc>
                <a:spcPts val="1800"/>
              </a:lnSpc>
              <a:buNone/>
            </a:pPr>
            <a:endParaRPr lang="en-US" sz="1050" i="1" dirty="0">
              <a:latin typeface="Georgia"/>
              <a:ea typeface="ＭＳ Ｐゴシック"/>
              <a:cs typeface="Calibri"/>
            </a:endParaRPr>
          </a:p>
          <a:p>
            <a:pPr marL="0" indent="0">
              <a:lnSpc>
                <a:spcPts val="1800"/>
              </a:lnSpc>
              <a:buNone/>
            </a:pPr>
            <a:endParaRPr lang="en-US" sz="900" i="1" dirty="0">
              <a:latin typeface="Georgia"/>
              <a:ea typeface="ＭＳ Ｐゴシック"/>
              <a:cs typeface="Calibri"/>
            </a:endParaRPr>
          </a:p>
          <a:p>
            <a:pPr marL="0" indent="0">
              <a:lnSpc>
                <a:spcPts val="1800"/>
              </a:lnSpc>
              <a:buNone/>
            </a:pPr>
            <a:endParaRPr lang="en-US" sz="900" i="1" dirty="0">
              <a:latin typeface="Georgia"/>
              <a:ea typeface="ＭＳ Ｐゴシック"/>
              <a:cs typeface="Calibri"/>
            </a:endParaRPr>
          </a:p>
          <a:p>
            <a:pPr marL="0" indent="0">
              <a:lnSpc>
                <a:spcPts val="1800"/>
              </a:lnSpc>
              <a:buNone/>
            </a:pPr>
            <a:r>
              <a:rPr lang="en-US" sz="900" i="1" dirty="0">
                <a:latin typeface="Georgia"/>
                <a:ea typeface="ＭＳ Ｐゴシック"/>
                <a:cs typeface="Calibri"/>
              </a:rPr>
              <a:t>Figure:</a:t>
            </a:r>
          </a:p>
          <a:p>
            <a:pPr marL="0" indent="0">
              <a:lnSpc>
                <a:spcPct val="100000"/>
              </a:lnSpc>
              <a:buNone/>
            </a:pPr>
            <a:r>
              <a:rPr lang="en-US" sz="900" dirty="0">
                <a:latin typeface="Georgia"/>
                <a:ea typeface="ＭＳ Ｐゴシック"/>
                <a:cs typeface="Calibri"/>
              </a:rPr>
              <a:t>Jeffery et al. JAMA Intern Med 2020;180(10): 1328-33.</a:t>
            </a:r>
          </a:p>
          <a:p>
            <a:pPr marL="0" indent="0">
              <a:lnSpc>
                <a:spcPct val="100000"/>
              </a:lnSpc>
              <a:buNone/>
            </a:pPr>
            <a:r>
              <a:rPr lang="en-US" sz="900" dirty="0">
                <a:latin typeface="Georgia"/>
                <a:ea typeface="ＭＳ Ｐゴシック"/>
                <a:cs typeface="Calibri"/>
              </a:rPr>
              <a:t>Soares et al. Ann </a:t>
            </a:r>
            <a:r>
              <a:rPr lang="en-US" sz="900" dirty="0" err="1">
                <a:latin typeface="Georgia"/>
                <a:ea typeface="ＭＳ Ｐゴシック"/>
                <a:cs typeface="Calibri"/>
              </a:rPr>
              <a:t>Emerg</a:t>
            </a:r>
            <a:r>
              <a:rPr lang="en-US" sz="900" dirty="0">
                <a:latin typeface="Georgia"/>
                <a:ea typeface="ＭＳ Ｐゴシック"/>
                <a:cs typeface="Calibri"/>
              </a:rPr>
              <a:t> Med 2021 Mar 19; online ahead of print.</a:t>
            </a:r>
            <a:endParaRPr lang="en-US" sz="900" dirty="0">
              <a:ea typeface="ＭＳ Ｐゴシック"/>
              <a:cs typeface="Calibri"/>
            </a:endParaRPr>
          </a:p>
          <a:p>
            <a:pPr marL="0" indent="0">
              <a:lnSpc>
                <a:spcPts val="1800"/>
              </a:lnSpc>
              <a:buNone/>
            </a:pPr>
            <a:endParaRPr lang="en-US" sz="1200" dirty="0">
              <a:latin typeface="Georgia"/>
              <a:ea typeface="ＭＳ Ｐゴシック"/>
              <a:cs typeface="Calibri"/>
            </a:endParaRPr>
          </a:p>
        </p:txBody>
      </p:sp>
    </p:spTree>
    <p:extLst>
      <p:ext uri="{BB962C8B-B14F-4D97-AF65-F5344CB8AC3E}">
        <p14:creationId xmlns:p14="http://schemas.microsoft.com/office/powerpoint/2010/main" val="1470514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322C6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7D25E8-6AB9-4893-A232-454F4559CD32}"/>
              </a:ext>
            </a:extLst>
          </p:cNvPr>
          <p:cNvSpPr>
            <a:spLocks noGrp="1"/>
          </p:cNvSpPr>
          <p:nvPr>
            <p:ph type="title"/>
          </p:nvPr>
        </p:nvSpPr>
        <p:spPr>
          <a:xfrm>
            <a:off x="-2362200" y="990600"/>
            <a:ext cx="12877800" cy="1524000"/>
          </a:xfrm>
          <a:noFill/>
        </p:spPr>
        <p:txBody>
          <a:bodyPr>
            <a:noAutofit/>
          </a:bodyPr>
          <a:lstStyle/>
          <a:p>
            <a:pPr algn="ctr"/>
            <a:br>
              <a:rPr lang="en-US" sz="6600" b="1" dirty="0"/>
            </a:br>
            <a:br>
              <a:rPr lang="en-US" sz="6600" b="1" dirty="0"/>
            </a:br>
            <a:br>
              <a:rPr lang="en-US" sz="6600" b="1" dirty="0"/>
            </a:br>
            <a:br>
              <a:rPr lang="en-US" sz="6600" b="1" dirty="0"/>
            </a:br>
            <a:r>
              <a:rPr lang="en-US" sz="6600" b="1" dirty="0"/>
              <a:t>We Know…</a:t>
            </a:r>
            <a:endParaRPr lang="en-US" sz="6600" dirty="0">
              <a:latin typeface="Baskerville Old Face" panose="02020602080505020303" pitchFamily="18" charset="0"/>
            </a:endParaRPr>
          </a:p>
        </p:txBody>
      </p:sp>
      <p:sp>
        <p:nvSpPr>
          <p:cNvPr id="2" name="TextBox 1">
            <a:extLst>
              <a:ext uri="{FF2B5EF4-FFF2-40B4-BE49-F238E27FC236}">
                <a16:creationId xmlns:a16="http://schemas.microsoft.com/office/drawing/2014/main" id="{B85AD58C-E568-40C2-9824-9EA8B38B3286}"/>
              </a:ext>
            </a:extLst>
          </p:cNvPr>
          <p:cNvSpPr txBox="1"/>
          <p:nvPr/>
        </p:nvSpPr>
        <p:spPr>
          <a:xfrm>
            <a:off x="2514600" y="3352800"/>
            <a:ext cx="8458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Georgia"/>
                <a:ea typeface="+mn-ea"/>
                <a:cs typeface="+mn-cs"/>
              </a:rPr>
              <a:t>The Consequences of Inaction</a:t>
            </a:r>
          </a:p>
        </p:txBody>
      </p:sp>
    </p:spTree>
    <p:extLst>
      <p:ext uri="{BB962C8B-B14F-4D97-AF65-F5344CB8AC3E}">
        <p14:creationId xmlns:p14="http://schemas.microsoft.com/office/powerpoint/2010/main" val="5664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2D460F-205C-4A6B-B08C-06009DC16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94884">
            <a:off x="233215" y="390632"/>
            <a:ext cx="8912633" cy="2219281"/>
          </a:xfrm>
          <a:prstGeom prst="rect">
            <a:avLst/>
          </a:prstGeom>
        </p:spPr>
      </p:pic>
      <p:sp>
        <p:nvSpPr>
          <p:cNvPr id="9" name="TextBox 8">
            <a:extLst>
              <a:ext uri="{FF2B5EF4-FFF2-40B4-BE49-F238E27FC236}">
                <a16:creationId xmlns:a16="http://schemas.microsoft.com/office/drawing/2014/main" id="{210A7D1A-6ADF-4CFD-8AA5-DE1825FDBA1E}"/>
              </a:ext>
            </a:extLst>
          </p:cNvPr>
          <p:cNvSpPr txBox="1"/>
          <p:nvPr/>
        </p:nvSpPr>
        <p:spPr>
          <a:xfrm>
            <a:off x="119331" y="3288776"/>
            <a:ext cx="472440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399"/>
                </a:solidFill>
                <a:effectLst/>
                <a:uLnTx/>
                <a:uFillTx/>
                <a:latin typeface="Georgia"/>
                <a:ea typeface="+mn-ea"/>
                <a:cs typeface="+mn-cs"/>
              </a:rPr>
              <a:t>12 months post non-fatal OD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Georgia"/>
                <a:ea typeface="+mn-ea"/>
                <a:cs typeface="+mn-cs"/>
              </a:rPr>
              <a:t>30% received MOUD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C00000"/>
                </a:solidFill>
                <a:effectLst/>
                <a:uLnTx/>
                <a:uFillTx/>
                <a:latin typeface="Georgia"/>
                <a:ea typeface="+mn-ea"/>
                <a:cs typeface="+mn-cs"/>
              </a:rPr>
              <a:t>4.7% all-cause mortality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eorgia"/>
                <a:ea typeface="+mn-ea"/>
                <a:cs typeface="+mn-cs"/>
              </a:rPr>
              <a:t>	2.2% opioid-related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Georgia"/>
                <a:ea typeface="+mn-ea"/>
                <a:cs typeface="+mn-cs"/>
              </a:rPr>
              <a:t>BUP and MMT decreased in mortality </a:t>
            </a:r>
          </a:p>
        </p:txBody>
      </p:sp>
      <p:grpSp>
        <p:nvGrpSpPr>
          <p:cNvPr id="2" name="Group 1">
            <a:extLst>
              <a:ext uri="{FF2B5EF4-FFF2-40B4-BE49-F238E27FC236}">
                <a16:creationId xmlns:a16="http://schemas.microsoft.com/office/drawing/2014/main" id="{9DDC7CC1-FA0A-4693-B7BB-9DCA0BF24050}"/>
              </a:ext>
            </a:extLst>
          </p:cNvPr>
          <p:cNvGrpSpPr/>
          <p:nvPr/>
        </p:nvGrpSpPr>
        <p:grpSpPr>
          <a:xfrm>
            <a:off x="4953000" y="2086176"/>
            <a:ext cx="7673051" cy="4418678"/>
            <a:chOff x="4902634" y="2317336"/>
            <a:chExt cx="7673051" cy="4418678"/>
          </a:xfrm>
        </p:grpSpPr>
        <p:pic>
          <p:nvPicPr>
            <p:cNvPr id="6" name="Picture 5">
              <a:extLst>
                <a:ext uri="{FF2B5EF4-FFF2-40B4-BE49-F238E27FC236}">
                  <a16:creationId xmlns:a16="http://schemas.microsoft.com/office/drawing/2014/main" id="{D7D3CF69-FB2B-4242-A28F-129143A91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634" y="2317336"/>
              <a:ext cx="7315200" cy="441867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28EDC910-8894-4D21-A741-C6D17E8980AA}"/>
                </a:ext>
              </a:extLst>
            </p:cNvPr>
            <p:cNvSpPr txBox="1"/>
            <p:nvPr/>
          </p:nvSpPr>
          <p:spPr>
            <a:xfrm>
              <a:off x="10820400" y="3917640"/>
              <a:ext cx="1752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Naltrexone</a:t>
              </a:r>
            </a:p>
          </p:txBody>
        </p:sp>
        <p:sp>
          <p:nvSpPr>
            <p:cNvPr id="11" name="TextBox 10">
              <a:extLst>
                <a:ext uri="{FF2B5EF4-FFF2-40B4-BE49-F238E27FC236}">
                  <a16:creationId xmlns:a16="http://schemas.microsoft.com/office/drawing/2014/main" id="{2C936E80-AC12-46D8-8A1D-BDD055FC327A}"/>
                </a:ext>
              </a:extLst>
            </p:cNvPr>
            <p:cNvSpPr txBox="1"/>
            <p:nvPr/>
          </p:nvSpPr>
          <p:spPr>
            <a:xfrm>
              <a:off x="10307529" y="3396726"/>
              <a:ext cx="1752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No MOUD</a:t>
              </a:r>
            </a:p>
          </p:txBody>
        </p:sp>
        <p:sp>
          <p:nvSpPr>
            <p:cNvPr id="12" name="TextBox 11">
              <a:extLst>
                <a:ext uri="{FF2B5EF4-FFF2-40B4-BE49-F238E27FC236}">
                  <a16:creationId xmlns:a16="http://schemas.microsoft.com/office/drawing/2014/main" id="{3D804BD4-743D-4C1C-AD0E-E8C4766BB34F}"/>
                </a:ext>
              </a:extLst>
            </p:cNvPr>
            <p:cNvSpPr txBox="1"/>
            <p:nvPr/>
          </p:nvSpPr>
          <p:spPr>
            <a:xfrm>
              <a:off x="10134600" y="4342009"/>
              <a:ext cx="1752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5A51C">
                      <a:lumMod val="50000"/>
                    </a:srgbClr>
                  </a:solidFill>
                  <a:effectLst/>
                  <a:uLnTx/>
                  <a:uFillTx/>
                  <a:latin typeface="Arial" panose="020B0604020202020204" pitchFamily="34" charset="0"/>
                  <a:ea typeface="+mn-ea"/>
                  <a:cs typeface="Arial" panose="020B0604020202020204" pitchFamily="34" charset="0"/>
                </a:rPr>
                <a:t>Bup</a:t>
              </a:r>
            </a:p>
          </p:txBody>
        </p:sp>
        <p:sp>
          <p:nvSpPr>
            <p:cNvPr id="13" name="TextBox 12">
              <a:extLst>
                <a:ext uri="{FF2B5EF4-FFF2-40B4-BE49-F238E27FC236}">
                  <a16:creationId xmlns:a16="http://schemas.microsoft.com/office/drawing/2014/main" id="{41810238-3541-4B88-B349-568A6701F3F2}"/>
                </a:ext>
              </a:extLst>
            </p:cNvPr>
            <p:cNvSpPr txBox="1"/>
            <p:nvPr/>
          </p:nvSpPr>
          <p:spPr>
            <a:xfrm>
              <a:off x="10823085" y="4805913"/>
              <a:ext cx="1752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DA4">
                      <a:lumMod val="75000"/>
                    </a:srgbClr>
                  </a:solidFill>
                  <a:effectLst/>
                  <a:uLnTx/>
                  <a:uFillTx/>
                  <a:latin typeface="Arial" panose="020B0604020202020204" pitchFamily="34" charset="0"/>
                  <a:ea typeface="+mn-ea"/>
                  <a:cs typeface="Arial" panose="020B0604020202020204" pitchFamily="34" charset="0"/>
                </a:rPr>
                <a:t>MMT</a:t>
              </a:r>
            </a:p>
          </p:txBody>
        </p:sp>
      </p:grpSp>
      <p:sp>
        <p:nvSpPr>
          <p:cNvPr id="3" name="TextBox 2">
            <a:extLst>
              <a:ext uri="{FF2B5EF4-FFF2-40B4-BE49-F238E27FC236}">
                <a16:creationId xmlns:a16="http://schemas.microsoft.com/office/drawing/2014/main" id="{F48CB8F4-2CB6-4849-AB8F-35624C32EBD6}"/>
              </a:ext>
            </a:extLst>
          </p:cNvPr>
          <p:cNvSpPr txBox="1"/>
          <p:nvPr/>
        </p:nvSpPr>
        <p:spPr>
          <a:xfrm>
            <a:off x="6705600" y="3000546"/>
            <a:ext cx="2667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a:ea typeface="+mn-ea"/>
                <a:cs typeface="+mn-cs"/>
              </a:rPr>
              <a:t>N=17,568  2012-2014</a:t>
            </a:r>
          </a:p>
        </p:txBody>
      </p:sp>
      <p:sp>
        <p:nvSpPr>
          <p:cNvPr id="4" name="TextBox 3">
            <a:extLst>
              <a:ext uri="{FF2B5EF4-FFF2-40B4-BE49-F238E27FC236}">
                <a16:creationId xmlns:a16="http://schemas.microsoft.com/office/drawing/2014/main" id="{5764FDFC-033D-4EF7-BD2E-6CF4344DD39C}"/>
              </a:ext>
            </a:extLst>
          </p:cNvPr>
          <p:cNvSpPr txBox="1"/>
          <p:nvPr/>
        </p:nvSpPr>
        <p:spPr>
          <a:xfrm>
            <a:off x="8610600" y="6555599"/>
            <a:ext cx="37510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eorgia"/>
                <a:ea typeface="+mn-ea"/>
                <a:cs typeface="+mn-cs"/>
              </a:rPr>
              <a:t>Larochelle, Annals of Int Med 2018</a:t>
            </a:r>
          </a:p>
        </p:txBody>
      </p:sp>
    </p:spTree>
    <p:extLst>
      <p:ext uri="{BB962C8B-B14F-4D97-AF65-F5344CB8AC3E}">
        <p14:creationId xmlns:p14="http://schemas.microsoft.com/office/powerpoint/2010/main" val="531222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322C6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7D25E8-6AB9-4893-A232-454F4559CD32}"/>
              </a:ext>
            </a:extLst>
          </p:cNvPr>
          <p:cNvSpPr>
            <a:spLocks noGrp="1"/>
          </p:cNvSpPr>
          <p:nvPr>
            <p:ph type="title"/>
          </p:nvPr>
        </p:nvSpPr>
        <p:spPr>
          <a:xfrm>
            <a:off x="-1447800" y="914400"/>
            <a:ext cx="10972800" cy="1524000"/>
          </a:xfrm>
          <a:noFill/>
        </p:spPr>
        <p:txBody>
          <a:bodyPr>
            <a:normAutofit fontScale="90000"/>
          </a:bodyPr>
          <a:lstStyle/>
          <a:p>
            <a:pPr algn="ctr"/>
            <a:br>
              <a:rPr lang="en-US" b="1" dirty="0"/>
            </a:br>
            <a:br>
              <a:rPr lang="en-US" b="1" dirty="0"/>
            </a:br>
            <a:br>
              <a:rPr lang="en-US" b="1" dirty="0"/>
            </a:br>
            <a:br>
              <a:rPr lang="en-US" b="1" dirty="0"/>
            </a:br>
            <a:r>
              <a:rPr lang="en-US" sz="7300" b="1" dirty="0"/>
              <a:t>We Know…</a:t>
            </a:r>
            <a:endParaRPr lang="en-US" sz="7300" dirty="0">
              <a:latin typeface="Baskerville Old Face" panose="02020602080505020303" pitchFamily="18" charset="0"/>
            </a:endParaRPr>
          </a:p>
        </p:txBody>
      </p:sp>
      <p:sp>
        <p:nvSpPr>
          <p:cNvPr id="2" name="TextBox 1">
            <a:extLst>
              <a:ext uri="{FF2B5EF4-FFF2-40B4-BE49-F238E27FC236}">
                <a16:creationId xmlns:a16="http://schemas.microsoft.com/office/drawing/2014/main" id="{DA10B85C-568B-45AB-BF13-0C282DE32DDB}"/>
              </a:ext>
            </a:extLst>
          </p:cNvPr>
          <p:cNvSpPr txBox="1"/>
          <p:nvPr/>
        </p:nvSpPr>
        <p:spPr>
          <a:xfrm>
            <a:off x="5105400" y="3640635"/>
            <a:ext cx="4191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Georgia"/>
                <a:ea typeface="+mn-ea"/>
                <a:cs typeface="+mn-cs"/>
              </a:rPr>
              <a:t>The Evidence</a:t>
            </a:r>
          </a:p>
        </p:txBody>
      </p:sp>
    </p:spTree>
    <p:extLst>
      <p:ext uri="{BB962C8B-B14F-4D97-AF65-F5344CB8AC3E}">
        <p14:creationId xmlns:p14="http://schemas.microsoft.com/office/powerpoint/2010/main" val="396680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55BB2-A538-453D-ACB9-EB9376BF7E8A}"/>
              </a:ext>
            </a:extLst>
          </p:cNvPr>
          <p:cNvSpPr txBox="1"/>
          <p:nvPr/>
        </p:nvSpPr>
        <p:spPr>
          <a:xfrm>
            <a:off x="2343150" y="152400"/>
            <a:ext cx="6324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3399"/>
                </a:solidFill>
                <a:effectLst/>
                <a:uLnTx/>
                <a:uFillTx/>
                <a:latin typeface="Georgia"/>
                <a:ea typeface="+mn-ea"/>
                <a:cs typeface="+mn-cs"/>
              </a:rPr>
              <a:t>Disclosure Statement</a:t>
            </a:r>
          </a:p>
        </p:txBody>
      </p:sp>
      <p:sp>
        <p:nvSpPr>
          <p:cNvPr id="3" name="TextBox 2">
            <a:extLst>
              <a:ext uri="{FF2B5EF4-FFF2-40B4-BE49-F238E27FC236}">
                <a16:creationId xmlns:a16="http://schemas.microsoft.com/office/drawing/2014/main" id="{0061EBA1-3793-471B-B1BD-B1E23A3C51A4}"/>
              </a:ext>
            </a:extLst>
          </p:cNvPr>
          <p:cNvSpPr txBox="1"/>
          <p:nvPr/>
        </p:nvSpPr>
        <p:spPr>
          <a:xfrm>
            <a:off x="914400" y="1175266"/>
            <a:ext cx="4876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eorgia"/>
                <a:ea typeface="+mn-ea"/>
                <a:cs typeface="+mn-cs"/>
              </a:rPr>
              <a:t>Current grant funding:</a:t>
            </a:r>
          </a:p>
        </p:txBody>
      </p:sp>
      <p:pic>
        <p:nvPicPr>
          <p:cNvPr id="5" name="Picture 4">
            <a:extLst>
              <a:ext uri="{FF2B5EF4-FFF2-40B4-BE49-F238E27FC236}">
                <a16:creationId xmlns:a16="http://schemas.microsoft.com/office/drawing/2014/main" id="{8C790750-907C-4151-AC96-1555EFBE95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3049" y="3319674"/>
            <a:ext cx="1905000" cy="1905000"/>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8D87716F-9F47-40DF-B83F-29284E43A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46" y="1096716"/>
            <a:ext cx="2965177" cy="2928619"/>
          </a:xfrm>
          <a:prstGeom prst="rect">
            <a:avLst/>
          </a:prstGeom>
        </p:spPr>
      </p:pic>
      <p:pic>
        <p:nvPicPr>
          <p:cNvPr id="9" name="Picture 8">
            <a:extLst>
              <a:ext uri="{FF2B5EF4-FFF2-40B4-BE49-F238E27FC236}">
                <a16:creationId xmlns:a16="http://schemas.microsoft.com/office/drawing/2014/main" id="{0774E56D-F80A-45FE-9DB6-36277CFE66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661" y="4628109"/>
            <a:ext cx="1676400" cy="1676400"/>
          </a:xfrm>
          <a:prstGeom prst="rect">
            <a:avLst/>
          </a:prstGeom>
        </p:spPr>
      </p:pic>
      <p:pic>
        <p:nvPicPr>
          <p:cNvPr id="11" name="Picture 10">
            <a:extLst>
              <a:ext uri="{FF2B5EF4-FFF2-40B4-BE49-F238E27FC236}">
                <a16:creationId xmlns:a16="http://schemas.microsoft.com/office/drawing/2014/main" id="{C2511518-DB6A-4951-9DD4-0B45EC62B1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5248" y="4693003"/>
            <a:ext cx="2957511" cy="1434393"/>
          </a:xfrm>
          <a:prstGeom prst="rect">
            <a:avLst/>
          </a:prstGeom>
        </p:spPr>
      </p:pic>
      <p:pic>
        <p:nvPicPr>
          <p:cNvPr id="15" name="Picture 14">
            <a:extLst>
              <a:ext uri="{FF2B5EF4-FFF2-40B4-BE49-F238E27FC236}">
                <a16:creationId xmlns:a16="http://schemas.microsoft.com/office/drawing/2014/main" id="{68BC38B3-E8B4-4DDD-8A74-390B480DE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800" y="2363822"/>
            <a:ext cx="2495550" cy="1828800"/>
          </a:xfrm>
          <a:prstGeom prst="rect">
            <a:avLst/>
          </a:prstGeom>
        </p:spPr>
      </p:pic>
    </p:spTree>
    <p:extLst>
      <p:ext uri="{BB962C8B-B14F-4D97-AF65-F5344CB8AC3E}">
        <p14:creationId xmlns:p14="http://schemas.microsoft.com/office/powerpoint/2010/main" val="847708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322C69"/>
        </a:solidFill>
        <a:effectLst/>
      </p:bgPr>
    </p:bg>
    <p:spTree>
      <p:nvGrpSpPr>
        <p:cNvPr id="1" name=""/>
        <p:cNvGrpSpPr/>
        <p:nvPr/>
      </p:nvGrpSpPr>
      <p:grpSpPr>
        <a:xfrm>
          <a:off x="0" y="0"/>
          <a:ext cx="0" cy="0"/>
          <a:chOff x="0" y="0"/>
          <a:chExt cx="0" cy="0"/>
        </a:xfrm>
      </p:grpSpPr>
      <p:pic>
        <p:nvPicPr>
          <p:cNvPr id="4" name="Picture 3" descr="A screenshot of a cell phone&#10;&#10;Description generated with high confidence">
            <a:extLst>
              <a:ext uri="{FF2B5EF4-FFF2-40B4-BE49-F238E27FC236}">
                <a16:creationId xmlns:a16="http://schemas.microsoft.com/office/drawing/2014/main" id="{5DFAC0B3-E517-421A-BEB6-39DCDAACD3FC}"/>
              </a:ext>
            </a:extLst>
          </p:cNvPr>
          <p:cNvPicPr>
            <a:picLocks noChangeAspect="1"/>
          </p:cNvPicPr>
          <p:nvPr/>
        </p:nvPicPr>
        <p:blipFill rotWithShape="1">
          <a:blip r:embed="rId2">
            <a:extLst>
              <a:ext uri="{28A0092B-C50C-407E-A947-70E740481C1C}">
                <a14:useLocalDpi xmlns:a14="http://schemas.microsoft.com/office/drawing/2010/main" val="0"/>
              </a:ext>
            </a:extLst>
          </a:blip>
          <a:srcRect t="17599"/>
          <a:stretch/>
        </p:blipFill>
        <p:spPr>
          <a:xfrm>
            <a:off x="685800" y="1010991"/>
            <a:ext cx="9988985" cy="5351739"/>
          </a:xfrm>
          <a:prstGeom prst="rect">
            <a:avLst/>
          </a:prstGeom>
        </p:spPr>
      </p:pic>
      <p:sp>
        <p:nvSpPr>
          <p:cNvPr id="6" name="TextBox 1"/>
          <p:cNvSpPr txBox="1">
            <a:spLocks noChangeArrowheads="1"/>
          </p:cNvSpPr>
          <p:nvPr/>
        </p:nvSpPr>
        <p:spPr bwMode="auto">
          <a:xfrm>
            <a:off x="63399" y="6372255"/>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Georgia"/>
                <a:ea typeface="+mn-ea"/>
                <a:cs typeface="+mn-cs"/>
              </a:rPr>
              <a:t>NIDA 5R01DA025991</a:t>
            </a:r>
          </a:p>
        </p:txBody>
      </p:sp>
      <p:sp>
        <p:nvSpPr>
          <p:cNvPr id="5" name="Rectangle 4"/>
          <p:cNvSpPr/>
          <p:nvPr/>
        </p:nvSpPr>
        <p:spPr>
          <a:xfrm>
            <a:off x="9829800" y="6416712"/>
            <a:ext cx="226213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Georgia"/>
                <a:ea typeface="+mn-ea"/>
                <a:cs typeface="+mn-cs"/>
              </a:rPr>
              <a:t>D'Onofrio JAMA 2015</a:t>
            </a:r>
            <a:r>
              <a:rPr kumimoji="0" lang="en-US" altLang="en-US" sz="1400" b="1" i="0" u="none" strike="noStrike" kern="1200" cap="none" spc="0" normalizeH="0" baseline="0" noProof="0" dirty="0">
                <a:ln>
                  <a:noFill/>
                </a:ln>
                <a:solidFill>
                  <a:srgbClr val="000000"/>
                </a:solidFill>
                <a:effectLst/>
                <a:uLnTx/>
                <a:uFillTx/>
                <a:latin typeface="Georgia"/>
                <a:ea typeface="+mn-ea"/>
                <a:cs typeface="+mn-cs"/>
              </a:rPr>
              <a:t> </a:t>
            </a:r>
            <a:endParaRPr kumimoji="0" lang="en-US" sz="1400" b="1" i="0" u="none" strike="noStrike" kern="1200" cap="none" spc="0" normalizeH="0" baseline="0" noProof="0" dirty="0">
              <a:ln>
                <a:noFill/>
              </a:ln>
              <a:solidFill>
                <a:srgbClr val="000000"/>
              </a:solidFill>
              <a:effectLst/>
              <a:uLnTx/>
              <a:uFillTx/>
              <a:latin typeface="Georgia"/>
              <a:ea typeface="+mn-ea"/>
              <a:cs typeface="+mn-cs"/>
            </a:endParaRPr>
          </a:p>
        </p:txBody>
      </p:sp>
      <p:sp>
        <p:nvSpPr>
          <p:cNvPr id="3" name="TextBox 2">
            <a:extLst>
              <a:ext uri="{FF2B5EF4-FFF2-40B4-BE49-F238E27FC236}">
                <a16:creationId xmlns:a16="http://schemas.microsoft.com/office/drawing/2014/main" id="{C311F181-1116-4FA3-9B44-A7B7496B59CA}"/>
              </a:ext>
            </a:extLst>
          </p:cNvPr>
          <p:cNvSpPr txBox="1"/>
          <p:nvPr/>
        </p:nvSpPr>
        <p:spPr>
          <a:xfrm>
            <a:off x="2209800" y="41178"/>
            <a:ext cx="8001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a:ea typeface="+mn-ea"/>
                <a:cs typeface="+mn-cs"/>
              </a:rPr>
              <a:t>A Randomized Trial of ED-Initiated Interventions for Opioid Dependence</a:t>
            </a:r>
          </a:p>
        </p:txBody>
      </p:sp>
    </p:spTree>
    <p:extLst>
      <p:ext uri="{BB962C8B-B14F-4D97-AF65-F5344CB8AC3E}">
        <p14:creationId xmlns:p14="http://schemas.microsoft.com/office/powerpoint/2010/main" val="2534250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322C69"/>
        </a:solidFill>
        <a:effectLst/>
      </p:bgPr>
    </p:bg>
    <p:spTree>
      <p:nvGrpSpPr>
        <p:cNvPr id="1" name=""/>
        <p:cNvGrpSpPr/>
        <p:nvPr/>
      </p:nvGrpSpPr>
      <p:grpSpPr>
        <a:xfrm>
          <a:off x="0" y="0"/>
          <a:ext cx="0" cy="0"/>
          <a:chOff x="0" y="0"/>
          <a:chExt cx="0" cy="0"/>
        </a:xfrm>
      </p:grpSpPr>
      <p:pic>
        <p:nvPicPr>
          <p:cNvPr id="5" name="Picture 4" descr="Screen Clipping">
            <a:extLst>
              <a:ext uri="{FF2B5EF4-FFF2-40B4-BE49-F238E27FC236}">
                <a16:creationId xmlns:a16="http://schemas.microsoft.com/office/drawing/2014/main" id="{C395BE80-8AE7-4E59-A5D5-274C452B45C4}"/>
              </a:ext>
            </a:extLst>
          </p:cNvPr>
          <p:cNvPicPr>
            <a:picLocks noChangeAspect="1"/>
          </p:cNvPicPr>
          <p:nvPr/>
        </p:nvPicPr>
        <p:blipFill rotWithShape="1">
          <a:blip r:embed="rId3">
            <a:extLst>
              <a:ext uri="{28A0092B-C50C-407E-A947-70E740481C1C}">
                <a14:useLocalDpi xmlns:a14="http://schemas.microsoft.com/office/drawing/2010/main" val="0"/>
              </a:ext>
            </a:extLst>
          </a:blip>
          <a:srcRect l="2776" r="2776"/>
          <a:stretch/>
        </p:blipFill>
        <p:spPr>
          <a:xfrm>
            <a:off x="243740" y="1160142"/>
            <a:ext cx="5653182" cy="2753587"/>
          </a:xfrm>
          <a:prstGeom prst="rect">
            <a:avLst/>
          </a:prstGeom>
        </p:spPr>
      </p:pic>
      <p:pic>
        <p:nvPicPr>
          <p:cNvPr id="2051" name="Picture 2"/>
          <p:cNvPicPr>
            <a:picLocks noChangeAspect="1" noChangeArrowheads="1"/>
          </p:cNvPicPr>
          <p:nvPr/>
        </p:nvPicPr>
        <p:blipFill rotWithShape="1">
          <a:blip r:embed="rId4" cstate="print"/>
          <a:srcRect r="-4780" b="49480"/>
          <a:stretch/>
        </p:blipFill>
        <p:spPr bwMode="auto">
          <a:xfrm>
            <a:off x="7114683" y="821050"/>
            <a:ext cx="4491346" cy="2851052"/>
          </a:xfrm>
          <a:prstGeom prst="rect">
            <a:avLst/>
          </a:prstGeom>
          <a:noFill/>
          <a:ln w="9525">
            <a:noFill/>
            <a:round/>
            <a:headEnd/>
            <a:tailEnd/>
          </a:ln>
        </p:spPr>
      </p:pic>
      <p:pic>
        <p:nvPicPr>
          <p:cNvPr id="2052" name="Picture 3"/>
          <p:cNvPicPr>
            <a:picLocks noChangeAspect="1" noChangeArrowheads="1"/>
          </p:cNvPicPr>
          <p:nvPr/>
        </p:nvPicPr>
        <p:blipFill>
          <a:blip r:embed="rId5" cstate="print"/>
          <a:srcRect/>
          <a:stretch>
            <a:fillRect/>
          </a:stretch>
        </p:blipFill>
        <p:spPr bwMode="auto">
          <a:xfrm>
            <a:off x="2666640" y="857250"/>
            <a:ext cx="0" cy="0"/>
          </a:xfrm>
          <a:prstGeom prst="rect">
            <a:avLst/>
          </a:prstGeom>
          <a:noFill/>
          <a:ln w="9525">
            <a:noFill/>
            <a:round/>
            <a:headEnd/>
            <a:tailEnd/>
          </a:ln>
        </p:spPr>
      </p:pic>
      <p:sp>
        <p:nvSpPr>
          <p:cNvPr id="2053" name="Text Box 4"/>
          <p:cNvSpPr txBox="1">
            <a:spLocks noChangeArrowheads="1"/>
          </p:cNvSpPr>
          <p:nvPr/>
        </p:nvSpPr>
        <p:spPr bwMode="auto">
          <a:xfrm>
            <a:off x="10203611" y="6391523"/>
            <a:ext cx="1981200" cy="379120"/>
          </a:xfrm>
          <a:prstGeom prst="rect">
            <a:avLst/>
          </a:prstGeom>
          <a:noFill/>
          <a:ln w="9525">
            <a:noFill/>
            <a:round/>
            <a:headEnd/>
            <a:tailEnd/>
          </a:ln>
        </p:spPr>
        <p:txBody>
          <a:bodyPr lIns="61235" tIns="37219" rIns="61235" bIns="30617"/>
          <a:lstStyle/>
          <a:p>
            <a:pPr marL="0" marR="0" lvl="0" indent="0" algn="l" defTabSz="914400" rtl="0" eaLnBrk="1" fontAlgn="auto" latinLnBrk="0" hangingPunct="1">
              <a:lnSpc>
                <a:spcPct val="100000"/>
              </a:lnSpc>
              <a:spcBef>
                <a:spcPts val="0"/>
              </a:spcBef>
              <a:spcAft>
                <a:spcPts val="0"/>
              </a:spcAft>
              <a:buClrTx/>
              <a:buSzTx/>
              <a:buFontTx/>
              <a:buNone/>
              <a:tabLst>
                <a:tab pos="492542" algn="l"/>
                <a:tab pos="985083" algn="l"/>
                <a:tab pos="1477625" algn="l"/>
                <a:tab pos="1970166" algn="l"/>
                <a:tab pos="2462708" algn="l"/>
                <a:tab pos="2955249" algn="l"/>
                <a:tab pos="3447791" algn="l"/>
                <a:tab pos="3940333" algn="l"/>
                <a:tab pos="4432874" algn="l"/>
              </a:tabLst>
              <a:defRPr/>
            </a:pPr>
            <a:endParaRPr kumimoji="0" lang="en-GB" sz="1500" b="1" i="0" u="none" strike="noStrike" kern="1200" cap="none" spc="0" normalizeH="0" baseline="0" noProof="0" dirty="0">
              <a:ln>
                <a:noFill/>
              </a:ln>
              <a:solidFill>
                <a:srgbClr val="FFFFFF"/>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492542" algn="l"/>
                <a:tab pos="985083" algn="l"/>
                <a:tab pos="1477625" algn="l"/>
                <a:tab pos="1970166" algn="l"/>
                <a:tab pos="2462708" algn="l"/>
                <a:tab pos="2955249" algn="l"/>
                <a:tab pos="3447791" algn="l"/>
                <a:tab pos="3940333" algn="l"/>
                <a:tab pos="4432874" algn="l"/>
              </a:tabLst>
              <a:defRPr/>
            </a:pPr>
            <a:r>
              <a:rPr kumimoji="0" lang="en-GB" sz="1200" b="1" i="0" u="none" strike="noStrike" kern="1200" cap="none" spc="0" normalizeH="0" baseline="0" noProof="0" dirty="0">
                <a:ln>
                  <a:noFill/>
                </a:ln>
                <a:solidFill>
                  <a:srgbClr val="FFFFFF"/>
                </a:solidFill>
                <a:effectLst/>
                <a:uLnTx/>
                <a:uFillTx/>
                <a:latin typeface="Georgia"/>
                <a:ea typeface="+mn-ea"/>
                <a:cs typeface="+mn-cs"/>
              </a:rPr>
              <a:t>Busch Addiction 2017 </a:t>
            </a:r>
            <a:endParaRPr kumimoji="0" lang="en-GB" sz="1200" b="1" i="0" u="none" strike="noStrike" kern="1200" cap="none" spc="0" normalizeH="0" baseline="0" noProof="0" dirty="0">
              <a:ln>
                <a:noFill/>
              </a:ln>
              <a:solidFill>
                <a:srgbClr val="FFFFFF"/>
              </a:solidFill>
              <a:effectLst/>
              <a:uLnTx/>
              <a:uFillTx/>
              <a:latin typeface="Georgia"/>
              <a:ea typeface="+mn-ea"/>
              <a:cs typeface="+mn-cs"/>
              <a:hlinkClick r:id="rId6">
                <a:extLst>
                  <a:ext uri="{A12FA001-AC4F-418D-AE19-62706E023703}">
                    <ahyp:hlinkClr xmlns:ahyp="http://schemas.microsoft.com/office/drawing/2018/hyperlinkcolor" val="tx"/>
                  </a:ext>
                </a:extLst>
              </a:hlinkClick>
            </a:endParaRPr>
          </a:p>
        </p:txBody>
      </p:sp>
      <p:pic>
        <p:nvPicPr>
          <p:cNvPr id="6" name="Picture 2">
            <a:extLst>
              <a:ext uri="{FF2B5EF4-FFF2-40B4-BE49-F238E27FC236}">
                <a16:creationId xmlns:a16="http://schemas.microsoft.com/office/drawing/2014/main" id="{39B3F31D-6C2C-4111-8422-CF4787CAF3AA}"/>
              </a:ext>
            </a:extLst>
          </p:cNvPr>
          <p:cNvPicPr>
            <a:picLocks noChangeAspect="1" noChangeArrowheads="1"/>
          </p:cNvPicPr>
          <p:nvPr/>
        </p:nvPicPr>
        <p:blipFill rotWithShape="1">
          <a:blip r:embed="rId4" cstate="print"/>
          <a:srcRect t="49126"/>
          <a:stretch/>
        </p:blipFill>
        <p:spPr bwMode="auto">
          <a:xfrm>
            <a:off x="7091518" y="3795515"/>
            <a:ext cx="4291321" cy="2785568"/>
          </a:xfrm>
          <a:prstGeom prst="rect">
            <a:avLst/>
          </a:prstGeom>
          <a:noFill/>
          <a:ln w="9525">
            <a:noFill/>
            <a:round/>
            <a:headEnd/>
            <a:tailEnd/>
          </a:ln>
        </p:spPr>
      </p:pic>
      <p:sp>
        <p:nvSpPr>
          <p:cNvPr id="2" name="Rectangle 1">
            <a:extLst>
              <a:ext uri="{FF2B5EF4-FFF2-40B4-BE49-F238E27FC236}">
                <a16:creationId xmlns:a16="http://schemas.microsoft.com/office/drawing/2014/main" id="{116DB7BA-01A0-41DA-9259-AAE5793F9C5A}"/>
              </a:ext>
            </a:extLst>
          </p:cNvPr>
          <p:cNvSpPr/>
          <p:nvPr/>
        </p:nvSpPr>
        <p:spPr>
          <a:xfrm>
            <a:off x="1524000" y="8264"/>
            <a:ext cx="9144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Cost‐effectiveness of ED‐initiated </a:t>
            </a:r>
            <a:br>
              <a:rPr kumimoji="0" lang="en-GB" sz="24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br>
            <a:r>
              <a:rPr kumimoji="0" lang="en-GB" sz="24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Treatment for Opioid Dependence</a:t>
            </a:r>
            <a:endParaRPr kumimoji="0" lang="en-US" sz="24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p:txBody>
      </p:sp>
      <p:sp>
        <p:nvSpPr>
          <p:cNvPr id="3" name="TextBox 2">
            <a:extLst>
              <a:ext uri="{FF2B5EF4-FFF2-40B4-BE49-F238E27FC236}">
                <a16:creationId xmlns:a16="http://schemas.microsoft.com/office/drawing/2014/main" id="{60AF4247-1D47-4D0D-A91A-8289F721F61B}"/>
              </a:ext>
            </a:extLst>
          </p:cNvPr>
          <p:cNvSpPr txBox="1"/>
          <p:nvPr/>
        </p:nvSpPr>
        <p:spPr>
          <a:xfrm>
            <a:off x="76200" y="4332899"/>
            <a:ext cx="7162800" cy="183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Georgia" panose="02040502050405020303" pitchFamily="18" charset="0"/>
                <a:ea typeface="+mn-ea"/>
                <a:cs typeface="Arial" panose="020B0604020202020204" pitchFamily="34" charset="0"/>
              </a:rPr>
              <a:t>Cost-effective acceptability curve: base case analysis</a:t>
            </a:r>
            <a:endParaRPr kumimoji="0" lang="en-US"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Arial" panose="020B0604020202020204" pitchFamily="34" charset="0"/>
              </a:rPr>
              <a:t>Willingness-to-pay for a 1 percentage point increase in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Arial" panose="020B0604020202020204" pitchFamily="34" charset="0"/>
              </a:rPr>
              <a:t>      probability a patient is engaged in treatment 30-days post-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Arial" panose="020B0604020202020204" pitchFamily="34" charset="0"/>
              </a:rPr>
              <a:t>      enrollment.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Arial" panose="020B0604020202020204" pitchFamily="34" charset="0"/>
              </a:rPr>
              <a:t>Willingness-to-pay for 1 additional opioid-free day in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eorgia" panose="02040502050405020303" pitchFamily="18" charset="0"/>
                <a:ea typeface="+mn-ea"/>
                <a:cs typeface="Arial" panose="020B0604020202020204" pitchFamily="34" charset="0"/>
              </a:rPr>
              <a:t>       past 7-days</a:t>
            </a:r>
          </a:p>
        </p:txBody>
      </p:sp>
    </p:spTree>
    <p:extLst>
      <p:ext uri="{BB962C8B-B14F-4D97-AF65-F5344CB8AC3E}">
        <p14:creationId xmlns:p14="http://schemas.microsoft.com/office/powerpoint/2010/main" val="2302745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322C69"/>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9128389-EC98-40A3-BBC3-C86A4E5C485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9600" y="533400"/>
            <a:ext cx="4800600" cy="5162970"/>
          </a:xfrm>
          <a:solidFill>
            <a:srgbClr val="322C69"/>
          </a:solidFill>
        </p:spPr>
      </p:pic>
      <p:pic>
        <p:nvPicPr>
          <p:cNvPr id="8" name="Picture 7">
            <a:extLst>
              <a:ext uri="{FF2B5EF4-FFF2-40B4-BE49-F238E27FC236}">
                <a16:creationId xmlns:a16="http://schemas.microsoft.com/office/drawing/2014/main" id="{DF7D8624-CBD9-4EDB-99EB-C95BE60923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1" y="536554"/>
            <a:ext cx="5390166" cy="5417269"/>
          </a:xfrm>
          <a:prstGeom prst="rect">
            <a:avLst/>
          </a:prstGeom>
        </p:spPr>
      </p:pic>
      <p:pic>
        <p:nvPicPr>
          <p:cNvPr id="10" name="Picture 9">
            <a:extLst>
              <a:ext uri="{FF2B5EF4-FFF2-40B4-BE49-F238E27FC236}">
                <a16:creationId xmlns:a16="http://schemas.microsoft.com/office/drawing/2014/main" id="{4CB4D8EE-798F-4337-B3C1-A3E9A16DE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5486400"/>
            <a:ext cx="2457468" cy="1147771"/>
          </a:xfrm>
          <a:prstGeom prst="rect">
            <a:avLst/>
          </a:prstGeom>
        </p:spPr>
      </p:pic>
    </p:spTree>
    <p:extLst>
      <p:ext uri="{BB962C8B-B14F-4D97-AF65-F5344CB8AC3E}">
        <p14:creationId xmlns:p14="http://schemas.microsoft.com/office/powerpoint/2010/main" val="1480476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7"/>
          <p:cNvSpPr>
            <a:spLocks noChangeArrowheads="1"/>
          </p:cNvSpPr>
          <p:nvPr/>
        </p:nvSpPr>
        <p:spPr bwMode="auto">
          <a:xfrm>
            <a:off x="2286000" y="380426"/>
            <a:ext cx="928846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00B8"/>
                </a:solidFill>
                <a:effectLst/>
                <a:uLnTx/>
                <a:uFillTx/>
                <a:latin typeface="Georgia"/>
                <a:ea typeface="MS PGothic" panose="020B0600070205080204" pitchFamily="34" charset="-128"/>
                <a:cs typeface="+mn-cs"/>
              </a:rPr>
              <a:t>Clinicians can…</a:t>
            </a:r>
            <a:endParaRPr kumimoji="0" lang="en-US" altLang="en-US" sz="4000" b="1" i="0" u="none" strike="noStrike" kern="1200" cap="none" spc="0" normalizeH="0" baseline="0" noProof="0" dirty="0">
              <a:ln>
                <a:noFill/>
              </a:ln>
              <a:solidFill>
                <a:srgbClr val="0000B8"/>
              </a:solidFill>
              <a:effectLst/>
              <a:uLnTx/>
              <a:uFillTx/>
              <a:latin typeface="Georgia"/>
              <a:ea typeface="MS PGothic" panose="020B0600070205080204" pitchFamily="34" charset="-128"/>
              <a:cs typeface="+mn-cs"/>
            </a:endParaRPr>
          </a:p>
        </p:txBody>
      </p:sp>
      <p:sp>
        <p:nvSpPr>
          <p:cNvPr id="21506" name="TextBox 2"/>
          <p:cNvSpPr txBox="1">
            <a:spLocks noChangeArrowheads="1"/>
          </p:cNvSpPr>
          <p:nvPr/>
        </p:nvSpPr>
        <p:spPr bwMode="auto">
          <a:xfrm>
            <a:off x="762000" y="1042541"/>
            <a:ext cx="9906001"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Identify </a:t>
            </a:r>
            <a:r>
              <a:rPr kumimoji="0" lang="en-US" altLang="en-US" sz="3200" b="0" i="0" u="none" strike="noStrike" kern="1200" cap="none" spc="0" normalizeH="0" baseline="0" noProof="0" dirty="0">
                <a:ln>
                  <a:noFill/>
                </a:ln>
                <a:solidFill>
                  <a:srgbClr val="474747"/>
                </a:solidFill>
                <a:effectLst/>
                <a:uLnTx/>
                <a:uFillTx/>
                <a:latin typeface="Arial" panose="020B0604020202020204" pitchFamily="34" charset="0"/>
                <a:ea typeface="MS PGothic" panose="020B0600070205080204" pitchFamily="34" charset="-128"/>
                <a:cs typeface="+mn-cs"/>
              </a:rPr>
              <a:t>patien</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ts with OUD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Provide treatment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Initiate buprenorphine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Provide Harm Reduction strategies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Overdose education and naloxone distribution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Directly link patient to ongoing addiction care &amp; preventive services</a:t>
            </a:r>
          </a:p>
        </p:txBody>
      </p:sp>
      <p:sp>
        <p:nvSpPr>
          <p:cNvPr id="21507" name="AutoShape 12" descr="Image result for recovery"/>
          <p:cNvSpPr>
            <a:spLocks noChangeAspect="1" noChangeArrowheads="1"/>
          </p:cNvSpPr>
          <p:nvPr/>
        </p:nvSpPr>
        <p:spPr bwMode="auto">
          <a:xfrm>
            <a:off x="6019800" y="49911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pic>
        <p:nvPicPr>
          <p:cNvPr id="21508"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1" y="4570414"/>
            <a:ext cx="3656013" cy="243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9" name="Picture 10"/>
          <p:cNvPicPr>
            <a:picLocks noChangeAspect="1"/>
          </p:cNvPicPr>
          <p:nvPr/>
        </p:nvPicPr>
        <p:blipFill>
          <a:blip r:embed="rId3">
            <a:extLst>
              <a:ext uri="{28A0092B-C50C-407E-A947-70E740481C1C}">
                <a14:useLocalDpi xmlns:a14="http://schemas.microsoft.com/office/drawing/2010/main" val="0"/>
              </a:ext>
            </a:extLst>
          </a:blip>
          <a:srcRect l="6178" t="3075" r="7335"/>
          <a:stretch>
            <a:fillRect/>
          </a:stretch>
        </p:blipFill>
        <p:spPr bwMode="auto">
          <a:xfrm>
            <a:off x="1608138" y="4848225"/>
            <a:ext cx="2133600" cy="179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0" name="Picture 11"/>
          <p:cNvPicPr>
            <a:picLocks noChangeAspect="1"/>
          </p:cNvPicPr>
          <p:nvPr/>
        </p:nvPicPr>
        <p:blipFill>
          <a:blip r:embed="rId4">
            <a:extLst>
              <a:ext uri="{28A0092B-C50C-407E-A947-70E740481C1C}">
                <a14:useLocalDpi xmlns:a14="http://schemas.microsoft.com/office/drawing/2010/main" val="0"/>
              </a:ext>
            </a:extLst>
          </a:blip>
          <a:srcRect l="12894" t="735" r="17348"/>
          <a:stretch>
            <a:fillRect/>
          </a:stretch>
        </p:blipFill>
        <p:spPr bwMode="auto">
          <a:xfrm>
            <a:off x="7840664" y="4659314"/>
            <a:ext cx="2408237" cy="216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650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1" name="Picture 2" descr="http://www.shannonburns.com/Toon591++.gif"/>
          <p:cNvPicPr>
            <a:picLocks noChangeAspect="1" noChangeArrowheads="1"/>
          </p:cNvPicPr>
          <p:nvPr/>
        </p:nvPicPr>
        <p:blipFill>
          <a:blip r:embed="rId3">
            <a:extLst>
              <a:ext uri="{28A0092B-C50C-407E-A947-70E740481C1C}">
                <a14:useLocalDpi xmlns:a14="http://schemas.microsoft.com/office/drawing/2010/main" val="0"/>
              </a:ext>
            </a:extLst>
          </a:blip>
          <a:srcRect b="13234"/>
          <a:stretch>
            <a:fillRect/>
          </a:stretch>
        </p:blipFill>
        <p:spPr bwMode="auto">
          <a:xfrm>
            <a:off x="1550988" y="0"/>
            <a:ext cx="95742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Line Callout 1 3"/>
          <p:cNvSpPr/>
          <p:nvPr/>
        </p:nvSpPr>
        <p:spPr>
          <a:xfrm>
            <a:off x="1550989" y="260350"/>
            <a:ext cx="4905376" cy="2254250"/>
          </a:xfrm>
          <a:prstGeom prst="borderCallout1">
            <a:avLst>
              <a:gd name="adj1" fmla="val 103957"/>
              <a:gd name="adj2" fmla="val 35405"/>
              <a:gd name="adj3" fmla="val 138044"/>
              <a:gd name="adj4" fmla="val 74532"/>
            </a:avLst>
          </a:prstGeom>
          <a:solidFill>
            <a:schemeClr val="accent3">
              <a:lumMod val="60000"/>
              <a:lumOff val="4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00099"/>
                </a:solidFill>
                <a:effectLst/>
                <a:uLnTx/>
                <a:uFillTx/>
                <a:latin typeface="Cambria" panose="02040503050406030204" pitchFamily="18" charset="0"/>
                <a:ea typeface="+mn-ea"/>
                <a:cs typeface="+mn-cs"/>
              </a:rPr>
              <a:t>The latest research shows that we really should do something with all this research</a:t>
            </a:r>
          </a:p>
        </p:txBody>
      </p:sp>
    </p:spTree>
    <p:extLst>
      <p:ext uri="{BB962C8B-B14F-4D97-AF65-F5344CB8AC3E}">
        <p14:creationId xmlns:p14="http://schemas.microsoft.com/office/powerpoint/2010/main" val="1072734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322C6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7D25E8-6AB9-4893-A232-454F4559CD32}"/>
              </a:ext>
            </a:extLst>
          </p:cNvPr>
          <p:cNvSpPr>
            <a:spLocks noGrp="1"/>
          </p:cNvSpPr>
          <p:nvPr>
            <p:ph type="title"/>
          </p:nvPr>
        </p:nvSpPr>
        <p:spPr>
          <a:xfrm>
            <a:off x="1676400" y="2209800"/>
            <a:ext cx="8610600" cy="1524000"/>
          </a:xfrm>
          <a:noFill/>
        </p:spPr>
        <p:txBody>
          <a:bodyPr>
            <a:normAutofit fontScale="90000"/>
          </a:bodyPr>
          <a:lstStyle/>
          <a:p>
            <a:pPr algn="ctr"/>
            <a:br>
              <a:rPr lang="en-US" b="1" dirty="0"/>
            </a:br>
            <a:br>
              <a:rPr lang="en-US" b="1" dirty="0"/>
            </a:br>
            <a:br>
              <a:rPr lang="en-US" b="1" dirty="0"/>
            </a:br>
            <a:br>
              <a:rPr lang="en-US" b="1" dirty="0"/>
            </a:br>
            <a:br>
              <a:rPr lang="en-US" b="1" dirty="0"/>
            </a:br>
            <a:r>
              <a:rPr lang="en-US" sz="8900" b="1" dirty="0"/>
              <a:t>We Learned…</a:t>
            </a:r>
            <a:endParaRPr lang="en-US" sz="8900" dirty="0">
              <a:latin typeface="Baskerville Old Face" panose="02020602080505020303" pitchFamily="18" charset="0"/>
            </a:endParaRPr>
          </a:p>
        </p:txBody>
      </p:sp>
    </p:spTree>
    <p:extLst>
      <p:ext uri="{BB962C8B-B14F-4D97-AF65-F5344CB8AC3E}">
        <p14:creationId xmlns:p14="http://schemas.microsoft.com/office/powerpoint/2010/main" val="4251186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80D17DF-2F64-42DC-AF53-095EEB82AD1D}"/>
              </a:ext>
            </a:extLst>
          </p:cNvPr>
          <p:cNvPicPr>
            <a:picLocks noChangeAspect="1"/>
          </p:cNvPicPr>
          <p:nvPr/>
        </p:nvPicPr>
        <p:blipFill rotWithShape="1">
          <a:blip r:embed="rId3">
            <a:extLst>
              <a:ext uri="{28A0092B-C50C-407E-A947-70E740481C1C}">
                <a14:useLocalDpi xmlns:a14="http://schemas.microsoft.com/office/drawing/2010/main" val="0"/>
              </a:ext>
            </a:extLst>
          </a:blip>
          <a:srcRect t="18815" r="2" b="24477"/>
          <a:stretch/>
        </p:blipFill>
        <p:spPr bwMode="auto">
          <a:xfrm>
            <a:off x="5791202" y="-21068"/>
            <a:ext cx="6384234" cy="29962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411194B-5748-4D41-8431-EC1773D9ACB7}"/>
              </a:ext>
            </a:extLst>
          </p:cNvPr>
          <p:cNvSpPr>
            <a:spLocks noGrp="1"/>
          </p:cNvSpPr>
          <p:nvPr>
            <p:ph type="ctrTitle"/>
          </p:nvPr>
        </p:nvSpPr>
        <p:spPr>
          <a:xfrm>
            <a:off x="5791201" y="2996251"/>
            <a:ext cx="6400800" cy="3861749"/>
          </a:xfrm>
          <a:solidFill>
            <a:srgbClr val="2A3B72"/>
          </a:solidFill>
        </p:spPr>
        <p:txBody>
          <a:bodyPr anchor="t">
            <a:normAutofit/>
          </a:bodyPr>
          <a:lstStyle/>
          <a:p>
            <a:pPr hangingPunct="0">
              <a:spcBef>
                <a:spcPts val="600"/>
              </a:spcBef>
            </a:pPr>
            <a:r>
              <a:rPr lang="en-US" sz="3200" b="1" dirty="0">
                <a:solidFill>
                  <a:srgbClr val="FF0000"/>
                </a:solidFill>
                <a:latin typeface="Georgia" panose="02040502050405020303" pitchFamily="18" charset="0"/>
              </a:rPr>
              <a:t>CTN-0069</a:t>
            </a:r>
            <a:r>
              <a:rPr lang="en-US" sz="3200" b="1" dirty="0">
                <a:solidFill>
                  <a:srgbClr val="FF0000"/>
                </a:solidFill>
              </a:rPr>
              <a:t> </a:t>
            </a:r>
            <a:r>
              <a:rPr lang="en-US" sz="3200" b="1" kern="1200" dirty="0">
                <a:solidFill>
                  <a:srgbClr val="FF0000"/>
                </a:solidFill>
                <a:latin typeface="Georgia" panose="02040502050405020303" pitchFamily="18" charset="0"/>
                <a:ea typeface="MS PGothic" panose="020B0600070205080204" pitchFamily="34" charset="-128"/>
              </a:rPr>
              <a:t>Project ED Health</a:t>
            </a:r>
            <a:br>
              <a:rPr lang="en-US" sz="3200" b="1" kern="1200" dirty="0">
                <a:solidFill>
                  <a:srgbClr val="C00000"/>
                </a:solidFill>
                <a:latin typeface="Georgia" panose="02040502050405020303" pitchFamily="18" charset="0"/>
                <a:ea typeface="MS PGothic" panose="020B0600070205080204" pitchFamily="34" charset="-128"/>
              </a:rPr>
            </a:br>
            <a:r>
              <a:rPr lang="en-US" sz="3200" b="1" dirty="0">
                <a:solidFill>
                  <a:srgbClr val="FF0000"/>
                </a:solidFill>
              </a:rPr>
              <a:t> </a:t>
            </a:r>
            <a:br>
              <a:rPr lang="en-US" sz="2800" b="1" dirty="0"/>
            </a:br>
            <a:r>
              <a:rPr lang="en-US" sz="2800" b="1" dirty="0">
                <a:latin typeface="Georgia" panose="02040502050405020303" pitchFamily="18" charset="0"/>
              </a:rPr>
              <a:t>Opioid Use Disorder in the Emergency Department</a:t>
            </a:r>
            <a:br>
              <a:rPr lang="en-US" sz="3300" b="1" dirty="0"/>
            </a:br>
            <a:r>
              <a:rPr lang="en-US" sz="3300" b="1" dirty="0"/>
              <a:t> </a:t>
            </a:r>
            <a:br>
              <a:rPr lang="en-US" sz="3300" b="1" dirty="0"/>
            </a:br>
            <a:endParaRPr lang="en-US" sz="3600" b="1" dirty="0"/>
          </a:p>
        </p:txBody>
      </p:sp>
      <p:sp>
        <p:nvSpPr>
          <p:cNvPr id="3" name="Subtitle 2">
            <a:extLst>
              <a:ext uri="{FF2B5EF4-FFF2-40B4-BE49-F238E27FC236}">
                <a16:creationId xmlns:a16="http://schemas.microsoft.com/office/drawing/2014/main" id="{6EEAFA96-9028-4B2B-B181-ED6925B3FF6D}"/>
              </a:ext>
            </a:extLst>
          </p:cNvPr>
          <p:cNvSpPr>
            <a:spLocks noGrp="1"/>
          </p:cNvSpPr>
          <p:nvPr>
            <p:ph type="subTitle" idx="1"/>
          </p:nvPr>
        </p:nvSpPr>
        <p:spPr>
          <a:xfrm>
            <a:off x="5583097" y="5151662"/>
            <a:ext cx="7033591" cy="1685269"/>
          </a:xfrm>
        </p:spPr>
        <p:txBody>
          <a:bodyPr>
            <a:noAutofit/>
          </a:bodyPr>
          <a:lstStyle/>
          <a:p>
            <a:r>
              <a:rPr lang="en-US" altLang="en-US" sz="1800" b="1" dirty="0">
                <a:solidFill>
                  <a:schemeClr val="bg1"/>
                </a:solidFill>
                <a:cs typeface="Arial" panose="020B0604020202020204" pitchFamily="34" charset="0"/>
              </a:rPr>
              <a:t>Gail D’</a:t>
            </a:r>
            <a:r>
              <a:rPr lang="en-US" altLang="ja-JP" sz="1800" b="1" dirty="0">
                <a:solidFill>
                  <a:schemeClr val="bg1"/>
                </a:solidFill>
                <a:cs typeface="Arial" panose="020B0604020202020204" pitchFamily="34" charset="0"/>
              </a:rPr>
              <a:t>Onofrio MD, MS </a:t>
            </a:r>
          </a:p>
          <a:p>
            <a:r>
              <a:rPr lang="en-US" altLang="ja-JP" sz="1800" b="1" dirty="0">
                <a:solidFill>
                  <a:schemeClr val="bg1"/>
                </a:solidFill>
                <a:cs typeface="Arial" panose="020B0604020202020204" pitchFamily="34" charset="0"/>
              </a:rPr>
              <a:t>David Fiellin MD</a:t>
            </a:r>
          </a:p>
          <a:p>
            <a:pPr algn="l"/>
            <a:endParaRPr lang="en-US" sz="1500" dirty="0">
              <a:solidFill>
                <a:srgbClr val="4C75A3"/>
              </a:solidFill>
            </a:endParaRPr>
          </a:p>
        </p:txBody>
      </p:sp>
      <p:pic>
        <p:nvPicPr>
          <p:cNvPr id="7" name="Graphic 6">
            <a:extLst>
              <a:ext uri="{FF2B5EF4-FFF2-40B4-BE49-F238E27FC236}">
                <a16:creationId xmlns:a16="http://schemas.microsoft.com/office/drawing/2014/main" id="{4DA539AA-736F-4E3A-8942-4A98544BC4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62864" y="6003842"/>
            <a:ext cx="685662" cy="859425"/>
          </a:xfrm>
          <a:prstGeom prst="rect">
            <a:avLst/>
          </a:prstGeom>
        </p:spPr>
      </p:pic>
      <p:sp>
        <p:nvSpPr>
          <p:cNvPr id="9" name="TextBox 8">
            <a:extLst>
              <a:ext uri="{FF2B5EF4-FFF2-40B4-BE49-F238E27FC236}">
                <a16:creationId xmlns:a16="http://schemas.microsoft.com/office/drawing/2014/main" id="{807C05CE-C5F4-4BA0-A784-B3A4DDC79FFE}"/>
              </a:ext>
            </a:extLst>
          </p:cNvPr>
          <p:cNvSpPr txBox="1"/>
          <p:nvPr/>
        </p:nvSpPr>
        <p:spPr>
          <a:xfrm>
            <a:off x="7938932" y="6201134"/>
            <a:ext cx="35449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85000"/>
                  </a:srgbClr>
                </a:solidFill>
                <a:effectLst/>
                <a:uLnTx/>
                <a:uFillTx/>
                <a:latin typeface="YaleNew" panose="02000602050000020003" pitchFamily="50" charset="0"/>
                <a:ea typeface="+mn-ea"/>
                <a:cs typeface="+mn-cs"/>
              </a:rPr>
              <a:t>Yale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85000"/>
                  </a:srgbClr>
                </a:solidFill>
                <a:effectLst/>
                <a:uLnTx/>
                <a:uFillTx/>
                <a:latin typeface="YaleNew" panose="02000602050000020003" pitchFamily="50" charset="0"/>
                <a:ea typeface="+mn-ea"/>
                <a:cs typeface="+mn-cs"/>
              </a:rPr>
              <a:t>School of Medicine</a:t>
            </a:r>
          </a:p>
        </p:txBody>
      </p:sp>
      <p:pic>
        <p:nvPicPr>
          <p:cNvPr id="10" name="Picture 9" descr="A close up of a sign&#10;&#10;Description generated with very high confidence">
            <a:extLst>
              <a:ext uri="{FF2B5EF4-FFF2-40B4-BE49-F238E27FC236}">
                <a16:creationId xmlns:a16="http://schemas.microsoft.com/office/drawing/2014/main" id="{88A0A8DA-B4F5-4843-BF8B-A70290D9A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167" y="699018"/>
            <a:ext cx="4762355" cy="4703640"/>
          </a:xfrm>
          <a:prstGeom prst="rect">
            <a:avLst/>
          </a:prstGeom>
        </p:spPr>
      </p:pic>
    </p:spTree>
    <p:extLst>
      <p:ext uri="{BB962C8B-B14F-4D97-AF65-F5344CB8AC3E}">
        <p14:creationId xmlns:p14="http://schemas.microsoft.com/office/powerpoint/2010/main" val="4254229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108460"/>
            <a:ext cx="90678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Design: Hybrid Type 3 Effectiveness-Implementation Study </a:t>
            </a:r>
          </a:p>
        </p:txBody>
      </p:sp>
      <p:sp>
        <p:nvSpPr>
          <p:cNvPr id="3" name="Rectangle 2"/>
          <p:cNvSpPr/>
          <p:nvPr/>
        </p:nvSpPr>
        <p:spPr>
          <a:xfrm>
            <a:off x="1143000" y="156451"/>
            <a:ext cx="10747786"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3399"/>
                </a:solidFill>
                <a:effectLst/>
                <a:uLnTx/>
                <a:uFillTx/>
                <a:latin typeface="Georgia" panose="02040502050405020303" pitchFamily="18" charset="0"/>
                <a:ea typeface="MS PGothic" panose="020B0600070205080204" pitchFamily="34" charset="-128"/>
                <a:cs typeface="+mn-cs"/>
              </a:rPr>
              <a:t>CTN 0069:</a:t>
            </a:r>
            <a:r>
              <a:rPr kumimoji="0" lang="en-US" altLang="en-US" sz="3600" b="1" i="0" u="none" strike="noStrike" kern="1200" cap="none" spc="0" normalizeH="0" baseline="0" noProof="0" dirty="0">
                <a:ln>
                  <a:noFill/>
                </a:ln>
                <a:solidFill>
                  <a:srgbClr val="003399"/>
                </a:solidFill>
                <a:effectLst/>
                <a:uLnTx/>
                <a:uFillTx/>
                <a:latin typeface="Georgia" panose="02040502050405020303" pitchFamily="18" charset="0"/>
                <a:ea typeface="MS PGothic" panose="020B0600070205080204" pitchFamily="34" charset="-128"/>
                <a:cs typeface="Arial" panose="020B0604020202020204" pitchFamily="34" charset="0"/>
              </a:rPr>
              <a:t> Opioid Use Disorder in the ED </a:t>
            </a:r>
          </a:p>
        </p:txBody>
      </p:sp>
      <p:sp>
        <p:nvSpPr>
          <p:cNvPr id="4" name="Rectangle 3"/>
          <p:cNvSpPr/>
          <p:nvPr/>
        </p:nvSpPr>
        <p:spPr>
          <a:xfrm>
            <a:off x="381000" y="2335059"/>
            <a:ext cx="788851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Using a multisite stepped wedge design allowing for: </a:t>
            </a:r>
          </a:p>
        </p:txBody>
      </p:sp>
      <p:sp>
        <p:nvSpPr>
          <p:cNvPr id="5" name="TextBox 4"/>
          <p:cNvSpPr txBox="1"/>
          <p:nvPr/>
        </p:nvSpPr>
        <p:spPr>
          <a:xfrm>
            <a:off x="685801" y="2929219"/>
            <a:ext cx="6705600" cy="2215991"/>
          </a:xfrm>
          <a:prstGeom prst="rect">
            <a:avLst/>
          </a:prstGeom>
          <a:solidFill>
            <a:schemeClr val="accent2">
              <a:lumMod val="20000"/>
              <a:lumOff val="80000"/>
            </a:schemeClr>
          </a:solid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Dual testing of effects &amp; implementation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         interventions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Testing of an implementation strategy while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         observing and gathering information on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         intervention’s impact on clinical outcomes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Georgia" panose="02040502050405020303" pitchFamily="18" charset="0"/>
                <a:ea typeface="MS PGothic" panose="020B0600070205080204" pitchFamily="34" charset="-128"/>
                <a:cs typeface="+mn-cs"/>
              </a:rPr>
              <a:t>Emphasizing implementation over effectiveness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97" t="19167" r="-1"/>
          <a:stretch/>
        </p:blipFill>
        <p:spPr>
          <a:xfrm>
            <a:off x="2359098" y="5538092"/>
            <a:ext cx="5696163" cy="1271690"/>
          </a:xfrm>
          <a:prstGeom prst="rect">
            <a:avLst/>
          </a:prstGeom>
        </p:spPr>
      </p:pic>
      <p:sp>
        <p:nvSpPr>
          <p:cNvPr id="8" name="TextBox 7">
            <a:extLst>
              <a:ext uri="{FF2B5EF4-FFF2-40B4-BE49-F238E27FC236}">
                <a16:creationId xmlns:a16="http://schemas.microsoft.com/office/drawing/2014/main" id="{87819317-F85D-4676-B476-24A2852E4AEC}"/>
              </a:ext>
            </a:extLst>
          </p:cNvPr>
          <p:cNvSpPr txBox="1"/>
          <p:nvPr/>
        </p:nvSpPr>
        <p:spPr>
          <a:xfrm>
            <a:off x="7799758" y="2607956"/>
            <a:ext cx="35101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99"/>
                </a:solidFill>
                <a:effectLst/>
                <a:uLnTx/>
                <a:uFillTx/>
                <a:latin typeface="Arial"/>
                <a:ea typeface="+mn-ea"/>
                <a:cs typeface="+mn-cs"/>
              </a:rPr>
              <a:t>(4) Academic, Urban EDs</a:t>
            </a:r>
          </a:p>
        </p:txBody>
      </p:sp>
      <p:grpSp>
        <p:nvGrpSpPr>
          <p:cNvPr id="13" name="Group 12">
            <a:extLst>
              <a:ext uri="{FF2B5EF4-FFF2-40B4-BE49-F238E27FC236}">
                <a16:creationId xmlns:a16="http://schemas.microsoft.com/office/drawing/2014/main" id="{B89EAD7C-988F-44CB-A42F-7267A17E2B79}"/>
              </a:ext>
            </a:extLst>
          </p:cNvPr>
          <p:cNvGrpSpPr/>
          <p:nvPr/>
        </p:nvGrpSpPr>
        <p:grpSpPr>
          <a:xfrm>
            <a:off x="7391401" y="2965994"/>
            <a:ext cx="4591118" cy="2696449"/>
            <a:chOff x="7696200" y="3021973"/>
            <a:chExt cx="4210118" cy="2540627"/>
          </a:xfrm>
        </p:grpSpPr>
        <p:pic>
          <p:nvPicPr>
            <p:cNvPr id="7" name="Picture 6" descr="Screen Clipping">
              <a:extLst>
                <a:ext uri="{FF2B5EF4-FFF2-40B4-BE49-F238E27FC236}">
                  <a16:creationId xmlns:a16="http://schemas.microsoft.com/office/drawing/2014/main" id="{ABE8116C-E575-4F5C-A89D-DA4BA2682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3021973"/>
              <a:ext cx="3917629" cy="2540627"/>
            </a:xfrm>
            <a:prstGeom prst="rect">
              <a:avLst/>
            </a:prstGeom>
          </p:spPr>
        </p:pic>
        <p:sp>
          <p:nvSpPr>
            <p:cNvPr id="9" name="TextBox 8">
              <a:extLst>
                <a:ext uri="{FF2B5EF4-FFF2-40B4-BE49-F238E27FC236}">
                  <a16:creationId xmlns:a16="http://schemas.microsoft.com/office/drawing/2014/main" id="{7C857FD9-9524-48B6-B5E0-C02227FF66A0}"/>
                </a:ext>
              </a:extLst>
            </p:cNvPr>
            <p:cNvSpPr txBox="1"/>
            <p:nvPr/>
          </p:nvSpPr>
          <p:spPr>
            <a:xfrm>
              <a:off x="7836037" y="3511677"/>
              <a:ext cx="990600" cy="260992"/>
            </a:xfrm>
            <a:prstGeom prst="rect">
              <a:avLst/>
            </a:prstGeom>
            <a:solidFill>
              <a:schemeClr val="accent2">
                <a:lumMod val="20000"/>
                <a:lumOff val="80000"/>
              </a:schemeClr>
            </a:solidFill>
            <a:ln w="952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Harborview</a:t>
              </a:r>
            </a:p>
          </p:txBody>
        </p:sp>
        <p:sp>
          <p:nvSpPr>
            <p:cNvPr id="10" name="TextBox 9">
              <a:extLst>
                <a:ext uri="{FF2B5EF4-FFF2-40B4-BE49-F238E27FC236}">
                  <a16:creationId xmlns:a16="http://schemas.microsoft.com/office/drawing/2014/main" id="{90AEE3FC-B103-4F8E-86EE-8206A04372B6}"/>
                </a:ext>
              </a:extLst>
            </p:cNvPr>
            <p:cNvSpPr txBox="1"/>
            <p:nvPr/>
          </p:nvSpPr>
          <p:spPr>
            <a:xfrm>
              <a:off x="9515383" y="3789030"/>
              <a:ext cx="914400" cy="461665"/>
            </a:xfrm>
            <a:prstGeom prst="rect">
              <a:avLst/>
            </a:prstGeom>
            <a:solidFill>
              <a:schemeClr val="accent2">
                <a:lumMod val="20000"/>
                <a:lumOff val="80000"/>
              </a:schemeClr>
            </a:solidFill>
            <a:ln w="952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U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Cincinnati</a:t>
              </a:r>
            </a:p>
          </p:txBody>
        </p:sp>
        <p:sp>
          <p:nvSpPr>
            <p:cNvPr id="11" name="TextBox 10">
              <a:extLst>
                <a:ext uri="{FF2B5EF4-FFF2-40B4-BE49-F238E27FC236}">
                  <a16:creationId xmlns:a16="http://schemas.microsoft.com/office/drawing/2014/main" id="{8CA8DEB9-EB14-4E23-9F8C-349404DD1687}"/>
                </a:ext>
              </a:extLst>
            </p:cNvPr>
            <p:cNvSpPr txBox="1"/>
            <p:nvPr/>
          </p:nvSpPr>
          <p:spPr>
            <a:xfrm>
              <a:off x="10672751" y="3059052"/>
              <a:ext cx="809717" cy="260992"/>
            </a:xfrm>
            <a:prstGeom prst="rect">
              <a:avLst/>
            </a:prstGeom>
            <a:solidFill>
              <a:schemeClr val="accent2">
                <a:lumMod val="20000"/>
                <a:lumOff val="80000"/>
              </a:schemeClr>
            </a:solidFill>
            <a:ln w="952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Mt Sinai</a:t>
              </a:r>
            </a:p>
          </p:txBody>
        </p:sp>
        <p:sp>
          <p:nvSpPr>
            <p:cNvPr id="12" name="TextBox 11">
              <a:extLst>
                <a:ext uri="{FF2B5EF4-FFF2-40B4-BE49-F238E27FC236}">
                  <a16:creationId xmlns:a16="http://schemas.microsoft.com/office/drawing/2014/main" id="{C0AF3C9C-2478-4D5F-AF61-16453ACE23CF}"/>
                </a:ext>
              </a:extLst>
            </p:cNvPr>
            <p:cNvSpPr txBox="1"/>
            <p:nvPr/>
          </p:nvSpPr>
          <p:spPr>
            <a:xfrm>
              <a:off x="10672751" y="4278171"/>
              <a:ext cx="1233567" cy="260992"/>
            </a:xfrm>
            <a:prstGeom prst="rect">
              <a:avLst/>
            </a:prstGeom>
            <a:solidFill>
              <a:schemeClr val="accent2">
                <a:lumMod val="20000"/>
                <a:lumOff val="80000"/>
              </a:schemeClr>
            </a:solidFill>
            <a:ln w="952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Johns Hopkins</a:t>
              </a:r>
            </a:p>
          </p:txBody>
        </p:sp>
      </p:grpSp>
      <p:sp>
        <p:nvSpPr>
          <p:cNvPr id="14" name="TextBox 13">
            <a:extLst>
              <a:ext uri="{FF2B5EF4-FFF2-40B4-BE49-F238E27FC236}">
                <a16:creationId xmlns:a16="http://schemas.microsoft.com/office/drawing/2014/main" id="{DFD9B935-DAB0-495D-9719-4E7DC25FFCD1}"/>
              </a:ext>
            </a:extLst>
          </p:cNvPr>
          <p:cNvSpPr txBox="1"/>
          <p:nvPr/>
        </p:nvSpPr>
        <p:spPr>
          <a:xfrm>
            <a:off x="8686800" y="6477000"/>
            <a:ext cx="3505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D'Onofrio, Implementation Science, 2019 </a:t>
            </a:r>
          </a:p>
        </p:txBody>
      </p:sp>
    </p:spTree>
    <p:extLst>
      <p:ext uri="{BB962C8B-B14F-4D97-AF65-F5344CB8AC3E}">
        <p14:creationId xmlns:p14="http://schemas.microsoft.com/office/powerpoint/2010/main" val="3784585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DEAA40-1525-43AC-B0D6-999ED586589E}"/>
              </a:ext>
            </a:extLst>
          </p:cNvPr>
          <p:cNvPicPr>
            <a:picLocks noChangeAspect="1"/>
          </p:cNvPicPr>
          <p:nvPr/>
        </p:nvPicPr>
        <p:blipFill rotWithShape="1">
          <a:blip r:embed="rId2">
            <a:extLst>
              <a:ext uri="{28A0092B-C50C-407E-A947-70E740481C1C}">
                <a14:useLocalDpi xmlns:a14="http://schemas.microsoft.com/office/drawing/2010/main" val="0"/>
              </a:ext>
            </a:extLst>
          </a:blip>
          <a:srcRect t="10000" b="17777"/>
          <a:stretch/>
        </p:blipFill>
        <p:spPr>
          <a:xfrm>
            <a:off x="789317" y="1094167"/>
            <a:ext cx="10827962" cy="4953000"/>
          </a:xfrm>
          <a:prstGeom prst="rect">
            <a:avLst/>
          </a:prstGeom>
        </p:spPr>
      </p:pic>
      <p:sp>
        <p:nvSpPr>
          <p:cNvPr id="2" name="TextBox 1">
            <a:extLst>
              <a:ext uri="{FF2B5EF4-FFF2-40B4-BE49-F238E27FC236}">
                <a16:creationId xmlns:a16="http://schemas.microsoft.com/office/drawing/2014/main" id="{0275C589-46CB-402C-AD0E-E7D1928F7068}"/>
              </a:ext>
            </a:extLst>
          </p:cNvPr>
          <p:cNvSpPr txBox="1"/>
          <p:nvPr/>
        </p:nvSpPr>
        <p:spPr>
          <a:xfrm>
            <a:off x="823823" y="134193"/>
            <a:ext cx="9829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Georgia" panose="02040502050405020303" pitchFamily="18" charset="0"/>
                <a:ea typeface="+mn-ea"/>
                <a:cs typeface="+mn-cs"/>
              </a:rPr>
              <a:t>Components of Implementation Facilitation</a:t>
            </a:r>
          </a:p>
        </p:txBody>
      </p:sp>
      <p:sp>
        <p:nvSpPr>
          <p:cNvPr id="6" name="TextBox 5">
            <a:extLst>
              <a:ext uri="{FF2B5EF4-FFF2-40B4-BE49-F238E27FC236}">
                <a16:creationId xmlns:a16="http://schemas.microsoft.com/office/drawing/2014/main" id="{5462BB72-A14B-4922-8297-8139390E9314}"/>
              </a:ext>
            </a:extLst>
          </p:cNvPr>
          <p:cNvSpPr txBox="1"/>
          <p:nvPr/>
        </p:nvSpPr>
        <p:spPr>
          <a:xfrm>
            <a:off x="7391400" y="6384266"/>
            <a:ext cx="48768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Curran GM, et al. Med Care. 2012;50(3):217–26</a:t>
            </a:r>
            <a:r>
              <a:rPr kumimoji="0" lang="en-US" sz="1800" b="0" i="0" u="none" strike="noStrike" kern="1200" cap="none" spc="0" normalizeH="0" baseline="0" noProof="0" dirty="0">
                <a:ln>
                  <a:noFill/>
                </a:ln>
                <a:solidFill>
                  <a:srgbClr val="333333"/>
                </a:solidFill>
                <a:effectLst/>
                <a:uLnTx/>
                <a:uFillTx/>
                <a:latin typeface="-apple-system"/>
                <a:ea typeface="+mn-ea"/>
                <a:cs typeface="+mn-cs"/>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6878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EE28-14D7-1442-BA3F-C7FB66C69164}"/>
              </a:ext>
            </a:extLst>
          </p:cNvPr>
          <p:cNvSpPr>
            <a:spLocks noGrp="1"/>
          </p:cNvSpPr>
          <p:nvPr>
            <p:ph type="title"/>
          </p:nvPr>
        </p:nvSpPr>
        <p:spPr>
          <a:xfrm>
            <a:off x="116896" y="227514"/>
            <a:ext cx="11794052" cy="1594370"/>
          </a:xfrm>
          <a:solidFill>
            <a:schemeClr val="bg1"/>
          </a:solidFill>
        </p:spPr>
        <p:txBody>
          <a:bodyPr/>
          <a:lstStyle/>
          <a:p>
            <a:pPr algn="l">
              <a:spcAft>
                <a:spcPts val="1200"/>
              </a:spcAft>
            </a:pPr>
            <a:r>
              <a:rPr lang="en-US" sz="3000" dirty="0">
                <a:solidFill>
                  <a:srgbClr val="0000B8"/>
                </a:solidFill>
                <a:latin typeface="Georgia" panose="02040502050405020303" pitchFamily="18" charset="0"/>
              </a:rPr>
              <a:t>              </a:t>
            </a:r>
            <a:r>
              <a:rPr lang="en-US" sz="3200" dirty="0">
                <a:solidFill>
                  <a:srgbClr val="003399"/>
                </a:solidFill>
                <a:latin typeface="Georgia" panose="02040502050405020303" pitchFamily="18" charset="0"/>
              </a:rPr>
              <a:t>NIDA CTN-0079 ED-CONNECT</a:t>
            </a:r>
            <a:br>
              <a:rPr lang="en-US" sz="3000" dirty="0">
                <a:solidFill>
                  <a:srgbClr val="0000B8"/>
                </a:solidFill>
                <a:latin typeface="Georgia" panose="02040502050405020303" pitchFamily="18" charset="0"/>
              </a:rPr>
            </a:br>
            <a:r>
              <a:rPr lang="en-US" sz="3000" dirty="0">
                <a:solidFill>
                  <a:srgbClr val="0000B8"/>
                </a:solidFill>
                <a:latin typeface="Georgia" panose="02040502050405020303" pitchFamily="18" charset="0"/>
              </a:rPr>
              <a:t>    </a:t>
            </a:r>
            <a:r>
              <a:rPr lang="en-US" sz="2000" dirty="0">
                <a:solidFill>
                  <a:schemeClr val="tx1"/>
                </a:solidFill>
                <a:latin typeface="Georgia" panose="02040502050405020303" pitchFamily="18" charset="0"/>
              </a:rPr>
              <a:t>Implementation of ED-BUP programs in rural and urban settings </a:t>
            </a:r>
            <a:br>
              <a:rPr lang="en-US" sz="2000" dirty="0">
                <a:solidFill>
                  <a:schemeClr val="tx1"/>
                </a:solidFill>
                <a:latin typeface="Georgia" panose="02040502050405020303" pitchFamily="18" charset="0"/>
              </a:rPr>
            </a:br>
            <a:r>
              <a:rPr lang="en-US" sz="2000" dirty="0">
                <a:solidFill>
                  <a:schemeClr val="tx1"/>
                </a:solidFill>
                <a:latin typeface="Georgia" panose="02040502050405020303" pitchFamily="18" charset="0"/>
              </a:rPr>
              <a:t>                               with high need and limited resources</a:t>
            </a:r>
          </a:p>
        </p:txBody>
      </p:sp>
      <p:sp>
        <p:nvSpPr>
          <p:cNvPr id="4" name="Text Placeholder 3">
            <a:extLst>
              <a:ext uri="{FF2B5EF4-FFF2-40B4-BE49-F238E27FC236}">
                <a16:creationId xmlns:a16="http://schemas.microsoft.com/office/drawing/2014/main" id="{36E95F98-289B-5F40-BE83-BDA544EF59B7}"/>
              </a:ext>
            </a:extLst>
          </p:cNvPr>
          <p:cNvSpPr>
            <a:spLocks noGrp="1"/>
          </p:cNvSpPr>
          <p:nvPr>
            <p:ph type="body" idx="2"/>
          </p:nvPr>
        </p:nvSpPr>
        <p:spPr>
          <a:xfrm>
            <a:off x="-19050" y="1877447"/>
            <a:ext cx="10201275" cy="4815549"/>
          </a:xfrm>
          <a:solidFill>
            <a:schemeClr val="bg1"/>
          </a:solidFill>
        </p:spPr>
        <p:txBody>
          <a:bodyPr/>
          <a:lstStyle/>
          <a:p>
            <a:pPr marL="101598" indent="0">
              <a:buNone/>
            </a:pPr>
            <a:r>
              <a:rPr lang="en-US" sz="2600" b="1" dirty="0">
                <a:latin typeface="Georgia" panose="02040502050405020303" pitchFamily="18" charset="0"/>
              </a:rPr>
              <a:t>  6-month evaluation </a:t>
            </a:r>
          </a:p>
          <a:p>
            <a:pPr lvl="1">
              <a:buFont typeface="Wingdings" panose="05000000000000000000" pitchFamily="2" charset="2"/>
              <a:buChar char="Ø"/>
            </a:pPr>
            <a:r>
              <a:rPr lang="en-US" sz="2400" dirty="0">
                <a:latin typeface="Georgia" panose="02040502050405020303" pitchFamily="18" charset="0"/>
              </a:rPr>
              <a:t>112 of 134 (83.6%) unique ED-BUP candidates received BUP</a:t>
            </a:r>
          </a:p>
          <a:p>
            <a:pPr lvl="1">
              <a:buFont typeface="Wingdings" panose="05000000000000000000" pitchFamily="2" charset="2"/>
              <a:buChar char="Ø"/>
            </a:pPr>
            <a:r>
              <a:rPr lang="en-US" sz="2400" dirty="0">
                <a:latin typeface="Georgia" panose="02040502050405020303" pitchFamily="18" charset="0"/>
              </a:rPr>
              <a:t>Approx. 50 unique ED providers</a:t>
            </a:r>
          </a:p>
          <a:p>
            <a:pPr lvl="1">
              <a:buFont typeface="Wingdings" panose="05000000000000000000" pitchFamily="2" charset="2"/>
              <a:buChar char="Ø"/>
            </a:pPr>
            <a:endParaRPr lang="en-US" sz="2400" dirty="0">
              <a:latin typeface="Georgia" panose="02040502050405020303" pitchFamily="18" charset="0"/>
            </a:endParaRPr>
          </a:p>
          <a:p>
            <a:pPr marL="101598" indent="0">
              <a:buNone/>
            </a:pPr>
            <a:r>
              <a:rPr lang="en-US" sz="2600" b="1" dirty="0">
                <a:latin typeface="Georgia" panose="02040502050405020303" pitchFamily="18" charset="0"/>
              </a:rPr>
              <a:t>  Among the 40 BUP-recipients enrolled:</a:t>
            </a:r>
          </a:p>
          <a:p>
            <a:pPr marL="101598" indent="0">
              <a:buNone/>
            </a:pPr>
            <a:r>
              <a:rPr lang="en-US" sz="2600" b="1" dirty="0">
                <a:latin typeface="Georgia" panose="02040502050405020303" pitchFamily="18" charset="0"/>
              </a:rPr>
              <a:t>	 </a:t>
            </a:r>
            <a:r>
              <a:rPr lang="en-US" b="1" dirty="0">
                <a:solidFill>
                  <a:srgbClr val="C00000"/>
                </a:solidFill>
                <a:latin typeface="Georgia" panose="02040502050405020303" pitchFamily="18" charset="0"/>
              </a:rPr>
              <a:t>Successfully linked to OUD treatment</a:t>
            </a:r>
            <a:endParaRPr lang="en-US" b="1" dirty="0">
              <a:latin typeface="Georgia" panose="02040502050405020303" pitchFamily="18" charset="0"/>
            </a:endParaRPr>
          </a:p>
          <a:p>
            <a:pPr marL="1015975" lvl="2" indent="0">
              <a:buNone/>
            </a:pPr>
            <a:r>
              <a:rPr lang="en-US" dirty="0">
                <a:latin typeface="Georgia" panose="02040502050405020303" pitchFamily="18" charset="0"/>
              </a:rPr>
              <a:t>50% engaged at 30 days; 70% had ≧ 1 visit </a:t>
            </a:r>
          </a:p>
          <a:p>
            <a:pPr marL="101598" indent="0">
              <a:buNone/>
            </a:pPr>
            <a:r>
              <a:rPr lang="en-US" b="1" dirty="0">
                <a:latin typeface="Georgia" panose="02040502050405020303" pitchFamily="18" charset="0"/>
              </a:rPr>
              <a:t>	 </a:t>
            </a:r>
            <a:r>
              <a:rPr lang="en-US" b="1" dirty="0">
                <a:solidFill>
                  <a:srgbClr val="C00000"/>
                </a:solidFill>
                <a:latin typeface="Georgia" panose="02040502050405020303" pitchFamily="18" charset="0"/>
              </a:rPr>
              <a:t>Decreased Opioid Use</a:t>
            </a:r>
          </a:p>
          <a:p>
            <a:pPr marL="1015975" lvl="2" indent="0">
              <a:buNone/>
            </a:pPr>
            <a:r>
              <a:rPr lang="en-US" dirty="0">
                <a:latin typeface="Georgia" panose="02040502050405020303" pitchFamily="18" charset="0"/>
              </a:rPr>
              <a:t>-2.9 days/week </a:t>
            </a:r>
            <a:r>
              <a:rPr lang="en-US" sz="1600" dirty="0">
                <a:latin typeface="Georgia" panose="02040502050405020303" pitchFamily="18" charset="0"/>
              </a:rPr>
              <a:t>(p&lt;0.001)</a:t>
            </a:r>
            <a:r>
              <a:rPr lang="en-US" dirty="0">
                <a:latin typeface="Georgia" panose="02040502050405020303" pitchFamily="18" charset="0"/>
              </a:rPr>
              <a:t>;  51.4% negative toxicology</a:t>
            </a:r>
          </a:p>
          <a:p>
            <a:pPr marL="558787" lvl="1" indent="0">
              <a:buNone/>
            </a:pPr>
            <a:r>
              <a:rPr lang="en-US" b="1" dirty="0">
                <a:solidFill>
                  <a:srgbClr val="C00000"/>
                </a:solidFill>
                <a:latin typeface="Georgia" panose="02040502050405020303" pitchFamily="18" charset="0"/>
              </a:rPr>
              <a:t>Fewer opioid overdoses</a:t>
            </a:r>
            <a:endParaRPr lang="en-US" sz="1600" b="1" dirty="0">
              <a:latin typeface="Georgia" panose="02040502050405020303" pitchFamily="18" charset="0"/>
            </a:endParaRPr>
          </a:p>
          <a:p>
            <a:pPr marL="558787" lvl="1" indent="0">
              <a:buNone/>
            </a:pPr>
            <a:r>
              <a:rPr lang="en-US" dirty="0">
                <a:latin typeface="Georgia" panose="02040502050405020303" pitchFamily="18" charset="0"/>
              </a:rPr>
              <a:t>        Odds of overdose was </a:t>
            </a:r>
            <a:r>
              <a:rPr lang="en-US" b="1" dirty="0">
                <a:latin typeface="Georgia" panose="02040502050405020303" pitchFamily="18" charset="0"/>
              </a:rPr>
              <a:t>4x </a:t>
            </a:r>
            <a:r>
              <a:rPr lang="en-US" dirty="0">
                <a:latin typeface="Georgia" panose="02040502050405020303" pitchFamily="18" charset="0"/>
              </a:rPr>
              <a:t>higher at baseline </a:t>
            </a:r>
            <a:r>
              <a:rPr lang="en-US" sz="1600" dirty="0">
                <a:latin typeface="Georgia" panose="02040502050405020303" pitchFamily="18" charset="0"/>
              </a:rPr>
              <a:t>(95% CI: 1.3-12.8; p=0.019)</a:t>
            </a:r>
            <a:r>
              <a:rPr lang="en-US" sz="1600" b="1" dirty="0">
                <a:latin typeface="Georgia" panose="02040502050405020303" pitchFamily="18" charset="0"/>
              </a:rPr>
              <a:t> </a:t>
            </a:r>
            <a:endParaRPr lang="en-US" sz="1600" dirty="0">
              <a:latin typeface="Georgia" panose="02040502050405020303" pitchFamily="18" charset="0"/>
            </a:endParaRPr>
          </a:p>
        </p:txBody>
      </p:sp>
      <p:pic>
        <p:nvPicPr>
          <p:cNvPr id="7" name="Picture 6">
            <a:extLst>
              <a:ext uri="{FF2B5EF4-FFF2-40B4-BE49-F238E27FC236}">
                <a16:creationId xmlns:a16="http://schemas.microsoft.com/office/drawing/2014/main" id="{F38041FC-4D18-4517-BFE5-AB5E044205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558" b="18306"/>
          <a:stretch/>
        </p:blipFill>
        <p:spPr>
          <a:xfrm>
            <a:off x="9332974" y="356311"/>
            <a:ext cx="1082266" cy="1124340"/>
          </a:xfrm>
          <a:prstGeom prst="rect">
            <a:avLst/>
          </a:prstGeom>
        </p:spPr>
      </p:pic>
      <p:pic>
        <p:nvPicPr>
          <p:cNvPr id="8" name="Picture 7">
            <a:extLst>
              <a:ext uri="{FF2B5EF4-FFF2-40B4-BE49-F238E27FC236}">
                <a16:creationId xmlns:a16="http://schemas.microsoft.com/office/drawing/2014/main" id="{595F465E-0788-477D-8BB1-EA4D5036AD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735304" y="356311"/>
            <a:ext cx="1134948" cy="1053969"/>
          </a:xfrm>
          <a:prstGeom prst="rect">
            <a:avLst/>
          </a:prstGeom>
        </p:spPr>
      </p:pic>
      <p:sp>
        <p:nvSpPr>
          <p:cNvPr id="9" name="TextBox 8">
            <a:extLst>
              <a:ext uri="{FF2B5EF4-FFF2-40B4-BE49-F238E27FC236}">
                <a16:creationId xmlns:a16="http://schemas.microsoft.com/office/drawing/2014/main" id="{60EB9BDA-ABB0-4261-A7DE-1C9AD4D46F4B}"/>
              </a:ext>
            </a:extLst>
          </p:cNvPr>
          <p:cNvSpPr txBox="1"/>
          <p:nvPr/>
        </p:nvSpPr>
        <p:spPr>
          <a:xfrm>
            <a:off x="9263059" y="1465843"/>
            <a:ext cx="1507467" cy="369332"/>
          </a:xfrm>
          <a:prstGeom prst="rect">
            <a:avLst/>
          </a:prstGeom>
          <a:solidFill>
            <a:schemeClr val="bg1"/>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McCormack</a:t>
            </a:r>
          </a:p>
        </p:txBody>
      </p:sp>
      <p:sp>
        <p:nvSpPr>
          <p:cNvPr id="10" name="TextBox 9">
            <a:extLst>
              <a:ext uri="{FF2B5EF4-FFF2-40B4-BE49-F238E27FC236}">
                <a16:creationId xmlns:a16="http://schemas.microsoft.com/office/drawing/2014/main" id="{29D7D8D5-D8C0-46F7-821C-746102ED863B}"/>
              </a:ext>
            </a:extLst>
          </p:cNvPr>
          <p:cNvSpPr txBox="1"/>
          <p:nvPr/>
        </p:nvSpPr>
        <p:spPr>
          <a:xfrm>
            <a:off x="10988977" y="1452552"/>
            <a:ext cx="1082003" cy="369332"/>
          </a:xfrm>
          <a:prstGeom prst="rect">
            <a:avLst/>
          </a:prstGeom>
          <a:solidFill>
            <a:schemeClr val="bg1"/>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Hawk</a:t>
            </a:r>
          </a:p>
        </p:txBody>
      </p:sp>
      <p:pic>
        <p:nvPicPr>
          <p:cNvPr id="6" name="Picture 5">
            <a:extLst>
              <a:ext uri="{FF2B5EF4-FFF2-40B4-BE49-F238E27FC236}">
                <a16:creationId xmlns:a16="http://schemas.microsoft.com/office/drawing/2014/main" id="{17AE70C4-185E-407A-8710-A496FBEB39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1305"/>
          <a:stretch/>
        </p:blipFill>
        <p:spPr>
          <a:xfrm>
            <a:off x="9697528" y="2027949"/>
            <a:ext cx="2226342" cy="1219202"/>
          </a:xfrm>
          <a:prstGeom prst="rect">
            <a:avLst/>
          </a:prstGeom>
        </p:spPr>
      </p:pic>
      <p:sp>
        <p:nvSpPr>
          <p:cNvPr id="11" name="TextBox 10">
            <a:extLst>
              <a:ext uri="{FF2B5EF4-FFF2-40B4-BE49-F238E27FC236}">
                <a16:creationId xmlns:a16="http://schemas.microsoft.com/office/drawing/2014/main" id="{79AFDAD2-651E-4D61-B537-9568EF950350}"/>
              </a:ext>
            </a:extLst>
          </p:cNvPr>
          <p:cNvSpPr txBox="1"/>
          <p:nvPr/>
        </p:nvSpPr>
        <p:spPr>
          <a:xfrm>
            <a:off x="9476549" y="3298195"/>
            <a:ext cx="2667000" cy="261610"/>
          </a:xfrm>
          <a:prstGeom prst="rect">
            <a:avLst/>
          </a:prstGeom>
          <a:solidFill>
            <a:schemeClr val="accent5">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Catholic Medical Center  Manchester NH</a:t>
            </a:r>
          </a:p>
        </p:txBody>
      </p:sp>
      <p:sp>
        <p:nvSpPr>
          <p:cNvPr id="14" name="TextBox 13">
            <a:extLst>
              <a:ext uri="{FF2B5EF4-FFF2-40B4-BE49-F238E27FC236}">
                <a16:creationId xmlns:a16="http://schemas.microsoft.com/office/drawing/2014/main" id="{A5CDBF1E-28E3-448D-9535-DFA48AD4B675}"/>
              </a:ext>
            </a:extLst>
          </p:cNvPr>
          <p:cNvSpPr txBox="1"/>
          <p:nvPr/>
        </p:nvSpPr>
        <p:spPr>
          <a:xfrm>
            <a:off x="8947335" y="6382415"/>
            <a:ext cx="2667000" cy="261610"/>
          </a:xfrm>
          <a:prstGeom prst="rect">
            <a:avLst/>
          </a:prstGeom>
          <a:solidFill>
            <a:schemeClr val="accent5">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Bellevue Hospital, NY</a:t>
            </a:r>
          </a:p>
        </p:txBody>
      </p:sp>
      <p:pic>
        <p:nvPicPr>
          <p:cNvPr id="16" name="Picture 15">
            <a:extLst>
              <a:ext uri="{FF2B5EF4-FFF2-40B4-BE49-F238E27FC236}">
                <a16:creationId xmlns:a16="http://schemas.microsoft.com/office/drawing/2014/main" id="{79A278F0-DB6D-440D-BE0B-B06736960A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9169" y="5156272"/>
            <a:ext cx="2155166" cy="1152813"/>
          </a:xfrm>
          <a:prstGeom prst="rect">
            <a:avLst/>
          </a:prstGeom>
        </p:spPr>
      </p:pic>
      <p:pic>
        <p:nvPicPr>
          <p:cNvPr id="18" name="Picture 17">
            <a:extLst>
              <a:ext uri="{FF2B5EF4-FFF2-40B4-BE49-F238E27FC236}">
                <a16:creationId xmlns:a16="http://schemas.microsoft.com/office/drawing/2014/main" id="{D7F3943B-4D46-41DE-82B3-45700F9B17BF}"/>
              </a:ext>
            </a:extLst>
          </p:cNvPr>
          <p:cNvPicPr>
            <a:picLocks noChangeAspect="1"/>
          </p:cNvPicPr>
          <p:nvPr/>
        </p:nvPicPr>
        <p:blipFill rotWithShape="1">
          <a:blip r:embed="rId7">
            <a:extLst>
              <a:ext uri="{28A0092B-C50C-407E-A947-70E740481C1C}">
                <a14:useLocalDpi xmlns:a14="http://schemas.microsoft.com/office/drawing/2010/main" val="0"/>
              </a:ext>
            </a:extLst>
          </a:blip>
          <a:srcRect b="31126"/>
          <a:stretch/>
        </p:blipFill>
        <p:spPr>
          <a:xfrm>
            <a:off x="8921456" y="3616754"/>
            <a:ext cx="2987568" cy="1152814"/>
          </a:xfrm>
          <a:prstGeom prst="rect">
            <a:avLst/>
          </a:prstGeom>
        </p:spPr>
      </p:pic>
      <p:sp>
        <p:nvSpPr>
          <p:cNvPr id="20" name="TextBox 19">
            <a:extLst>
              <a:ext uri="{FF2B5EF4-FFF2-40B4-BE49-F238E27FC236}">
                <a16:creationId xmlns:a16="http://schemas.microsoft.com/office/drawing/2014/main" id="{E83CB690-28BA-48E1-9A23-A4AD75A25428}"/>
              </a:ext>
            </a:extLst>
          </p:cNvPr>
          <p:cNvSpPr txBox="1"/>
          <p:nvPr/>
        </p:nvSpPr>
        <p:spPr>
          <a:xfrm>
            <a:off x="9203252" y="4802136"/>
            <a:ext cx="2667000" cy="261610"/>
          </a:xfrm>
          <a:prstGeom prst="rect">
            <a:avLst/>
          </a:prstGeom>
          <a:solidFill>
            <a:schemeClr val="accent5">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Valley Regional Hospital, Claremont NH</a:t>
            </a:r>
          </a:p>
        </p:txBody>
      </p:sp>
      <p:sp>
        <p:nvSpPr>
          <p:cNvPr id="3" name="TextBox 2">
            <a:extLst>
              <a:ext uri="{FF2B5EF4-FFF2-40B4-BE49-F238E27FC236}">
                <a16:creationId xmlns:a16="http://schemas.microsoft.com/office/drawing/2014/main" id="{B260252F-513A-46F0-A17D-4FEC9C55EFA2}"/>
              </a:ext>
            </a:extLst>
          </p:cNvPr>
          <p:cNvSpPr txBox="1"/>
          <p:nvPr/>
        </p:nvSpPr>
        <p:spPr>
          <a:xfrm>
            <a:off x="5306504" y="6367026"/>
            <a:ext cx="44195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McCormack, Addict Sci Clin </a:t>
            </a:r>
            <a:r>
              <a:rPr kumimoji="0" lang="en-US" sz="1200" b="1" i="0" u="none" strike="noStrike" kern="1200" cap="none" spc="0" normalizeH="0" baseline="0" noProof="0" dirty="0" err="1">
                <a:ln>
                  <a:noFill/>
                </a:ln>
                <a:solidFill>
                  <a:prstClr val="black"/>
                </a:solidFill>
                <a:effectLst/>
                <a:uLnTx/>
                <a:uFillTx/>
                <a:latin typeface="Georgia" panose="02040502050405020303" pitchFamily="18" charset="0"/>
                <a:ea typeface="+mn-ea"/>
                <a:cs typeface="+mn-cs"/>
              </a:rPr>
              <a:t>Pract</a:t>
            </a:r>
            <a:r>
              <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2021 </a:t>
            </a:r>
          </a:p>
        </p:txBody>
      </p:sp>
    </p:spTree>
    <p:extLst>
      <p:ext uri="{BB962C8B-B14F-4D97-AF65-F5344CB8AC3E}">
        <p14:creationId xmlns:p14="http://schemas.microsoft.com/office/powerpoint/2010/main" val="576314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322C6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7D25E8-6AB9-4893-A232-454F4559CD32}"/>
              </a:ext>
            </a:extLst>
          </p:cNvPr>
          <p:cNvSpPr>
            <a:spLocks noGrp="1"/>
          </p:cNvSpPr>
          <p:nvPr>
            <p:ph type="title"/>
          </p:nvPr>
        </p:nvSpPr>
        <p:spPr>
          <a:xfrm>
            <a:off x="381000" y="1828800"/>
            <a:ext cx="8610600" cy="1524000"/>
          </a:xfrm>
          <a:noFill/>
        </p:spPr>
        <p:txBody>
          <a:bodyPr>
            <a:normAutofit fontScale="90000"/>
          </a:bodyPr>
          <a:lstStyle/>
          <a:p>
            <a:pPr algn="ctr"/>
            <a:br>
              <a:rPr lang="en-US" b="1" dirty="0"/>
            </a:br>
            <a:br>
              <a:rPr lang="en-US" b="1" dirty="0"/>
            </a:br>
            <a:br>
              <a:rPr lang="en-US" b="1" dirty="0"/>
            </a:br>
            <a:br>
              <a:rPr lang="en-US" b="1" dirty="0"/>
            </a:br>
            <a:br>
              <a:rPr lang="en-US" b="1" dirty="0"/>
            </a:br>
            <a:br>
              <a:rPr lang="en-US" sz="8000" b="1" dirty="0">
                <a:latin typeface="Baskerville Old Face" panose="02020602080505020303" pitchFamily="18" charset="0"/>
              </a:rPr>
            </a:br>
            <a:r>
              <a:rPr lang="en-US" sz="8000" b="1" dirty="0"/>
              <a:t>We Know…</a:t>
            </a:r>
            <a:endParaRPr lang="en-US" sz="4000" dirty="0"/>
          </a:p>
        </p:txBody>
      </p:sp>
      <p:sp>
        <p:nvSpPr>
          <p:cNvPr id="2" name="TextBox 1">
            <a:extLst>
              <a:ext uri="{FF2B5EF4-FFF2-40B4-BE49-F238E27FC236}">
                <a16:creationId xmlns:a16="http://schemas.microsoft.com/office/drawing/2014/main" id="{5DAA5478-DC20-4733-A467-F00CAC93F32C}"/>
              </a:ext>
            </a:extLst>
          </p:cNvPr>
          <p:cNvSpPr txBox="1"/>
          <p:nvPr/>
        </p:nvSpPr>
        <p:spPr>
          <a:xfrm>
            <a:off x="4953000" y="4038600"/>
            <a:ext cx="762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eorgia"/>
                <a:ea typeface="+mn-ea"/>
                <a:cs typeface="+mn-cs"/>
              </a:rPr>
              <a:t>The Extent of the Problem </a:t>
            </a:r>
            <a:endParaRPr kumimoji="0" lang="en-US" sz="3600" b="1" i="0" u="none" strike="noStrike" kern="1200" cap="none" spc="0" normalizeH="0" baseline="0" noProof="0" dirty="0">
              <a:ln>
                <a:noFill/>
              </a:ln>
              <a:solidFill>
                <a:srgbClr val="000000"/>
              </a:solidFill>
              <a:effectLst/>
              <a:uLnTx/>
              <a:uFillTx/>
              <a:latin typeface="Georgia"/>
              <a:ea typeface="+mn-ea"/>
              <a:cs typeface="+mn-cs"/>
            </a:endParaRPr>
          </a:p>
        </p:txBody>
      </p:sp>
    </p:spTree>
    <p:extLst>
      <p:ext uri="{BB962C8B-B14F-4D97-AF65-F5344CB8AC3E}">
        <p14:creationId xmlns:p14="http://schemas.microsoft.com/office/powerpoint/2010/main" val="190053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7490EC-6F6C-4F07-BAFD-F0D8E59B7AFE}"/>
              </a:ext>
            </a:extLst>
          </p:cNvPr>
          <p:cNvPicPr>
            <a:picLocks noChangeAspect="1"/>
          </p:cNvPicPr>
          <p:nvPr/>
        </p:nvPicPr>
        <p:blipFill rotWithShape="1">
          <a:blip r:embed="rId2">
            <a:extLst>
              <a:ext uri="{28A0092B-C50C-407E-A947-70E740481C1C}">
                <a14:useLocalDpi xmlns:a14="http://schemas.microsoft.com/office/drawing/2010/main" val="0"/>
              </a:ext>
            </a:extLst>
          </a:blip>
          <a:srcRect l="-7200" r="8800" b="52330"/>
          <a:stretch/>
        </p:blipFill>
        <p:spPr>
          <a:xfrm>
            <a:off x="-457200" y="228600"/>
            <a:ext cx="9372600" cy="2040834"/>
          </a:xfrm>
          <a:prstGeom prst="rect">
            <a:avLst/>
          </a:prstGeom>
        </p:spPr>
      </p:pic>
      <p:sp>
        <p:nvSpPr>
          <p:cNvPr id="7" name="Content Placeholder 6">
            <a:extLst>
              <a:ext uri="{FF2B5EF4-FFF2-40B4-BE49-F238E27FC236}">
                <a16:creationId xmlns:a16="http://schemas.microsoft.com/office/drawing/2014/main" id="{CA586D21-8A47-4C02-B0BE-7C97F508E0E0}"/>
              </a:ext>
            </a:extLst>
          </p:cNvPr>
          <p:cNvSpPr>
            <a:spLocks noGrp="1"/>
          </p:cNvSpPr>
          <p:nvPr>
            <p:ph idx="1"/>
          </p:nvPr>
        </p:nvSpPr>
        <p:spPr>
          <a:xfrm>
            <a:off x="914400" y="2209800"/>
            <a:ext cx="10972800" cy="2697164"/>
          </a:xfrm>
        </p:spPr>
        <p:txBody>
          <a:bodyPr>
            <a:noAutofit/>
          </a:bodyPr>
          <a:lstStyle/>
          <a:p>
            <a:pPr marL="0" indent="0">
              <a:buNone/>
            </a:pPr>
            <a:r>
              <a:rPr lang="en-US" sz="2000" b="1" dirty="0">
                <a:solidFill>
                  <a:srgbClr val="003399"/>
                </a:solidFill>
                <a:latin typeface="Georgia" panose="02040502050405020303" pitchFamily="18" charset="0"/>
              </a:rPr>
              <a:t>Barriers to implementation:</a:t>
            </a:r>
          </a:p>
          <a:p>
            <a:r>
              <a:rPr lang="en-US" sz="2000" dirty="0">
                <a:latin typeface="Georgia" panose="02040502050405020303" pitchFamily="18" charset="0"/>
              </a:rPr>
              <a:t> Requirement for a X-waiver</a:t>
            </a:r>
          </a:p>
          <a:p>
            <a:r>
              <a:rPr lang="en-US" sz="2000" dirty="0">
                <a:latin typeface="Georgia" panose="02040502050405020303" pitchFamily="18" charset="0"/>
              </a:rPr>
              <a:t> Lack of experience in treating OUD with buprenorphine</a:t>
            </a:r>
          </a:p>
          <a:p>
            <a:r>
              <a:rPr lang="en-US" sz="2000" dirty="0">
                <a:latin typeface="Georgia" panose="02040502050405020303" pitchFamily="18" charset="0"/>
              </a:rPr>
              <a:t> Ability to link to treatment</a:t>
            </a:r>
          </a:p>
          <a:p>
            <a:r>
              <a:rPr lang="en-US" sz="2000" dirty="0">
                <a:latin typeface="Georgia" panose="02040502050405020303" pitchFamily="18" charset="0"/>
              </a:rPr>
              <a:t> Competing priorities for ED time and resources,</a:t>
            </a:r>
          </a:p>
          <a:p>
            <a:pPr>
              <a:spcAft>
                <a:spcPts val="600"/>
              </a:spcAft>
            </a:pPr>
            <a:r>
              <a:rPr lang="en-US" sz="2000" dirty="0">
                <a:latin typeface="Georgia" panose="02040502050405020303" pitchFamily="18" charset="0"/>
              </a:rPr>
              <a:t> Misunderstanding and stigma toward patients with OUD</a:t>
            </a:r>
            <a:endParaRPr lang="en-US" sz="2000" dirty="0"/>
          </a:p>
          <a:p>
            <a:pPr marL="0" indent="0">
              <a:spcBef>
                <a:spcPts val="24"/>
              </a:spcBef>
              <a:spcAft>
                <a:spcPts val="600"/>
              </a:spcAft>
              <a:buNone/>
            </a:pPr>
            <a:r>
              <a:rPr lang="en-US" sz="2000" b="1" dirty="0">
                <a:solidFill>
                  <a:srgbClr val="003399"/>
                </a:solidFill>
                <a:latin typeface="Georgia" panose="02040502050405020303" pitchFamily="18" charset="0"/>
              </a:rPr>
              <a:t>Solutions:</a:t>
            </a:r>
          </a:p>
          <a:p>
            <a:pPr>
              <a:spcBef>
                <a:spcPts val="24"/>
              </a:spcBef>
              <a:spcAft>
                <a:spcPts val="600"/>
              </a:spcAft>
            </a:pPr>
            <a:r>
              <a:rPr lang="en-US" sz="2000" dirty="0">
                <a:latin typeface="Georgia" panose="02040502050405020303" pitchFamily="18" charset="0"/>
              </a:rPr>
              <a:t>Training </a:t>
            </a:r>
          </a:p>
          <a:p>
            <a:pPr>
              <a:spcBef>
                <a:spcPts val="24"/>
              </a:spcBef>
              <a:spcAft>
                <a:spcPts val="600"/>
              </a:spcAft>
            </a:pPr>
            <a:r>
              <a:rPr lang="en-US" sz="2000" dirty="0">
                <a:latin typeface="Georgia" panose="02040502050405020303" pitchFamily="18" charset="0"/>
              </a:rPr>
              <a:t>Protocols integrated within the EHR </a:t>
            </a:r>
          </a:p>
          <a:p>
            <a:pPr>
              <a:spcBef>
                <a:spcPts val="24"/>
              </a:spcBef>
              <a:spcAft>
                <a:spcPts val="600"/>
              </a:spcAft>
            </a:pPr>
            <a:r>
              <a:rPr lang="en-US" sz="2000" dirty="0">
                <a:latin typeface="Georgia" panose="02040502050405020303" pitchFamily="18" charset="0"/>
              </a:rPr>
              <a:t>Targeted feedback to ED staff on patient outcomes</a:t>
            </a:r>
          </a:p>
          <a:p>
            <a:pPr>
              <a:spcBef>
                <a:spcPts val="24"/>
              </a:spcBef>
              <a:spcAft>
                <a:spcPts val="600"/>
              </a:spcAft>
            </a:pPr>
            <a:r>
              <a:rPr lang="en-US" sz="2800" b="1" dirty="0">
                <a:solidFill>
                  <a:srgbClr val="00A249"/>
                </a:solidFill>
                <a:latin typeface="Georgia" panose="02040502050405020303" pitchFamily="18" charset="0"/>
              </a:rPr>
              <a:t>ACEP Consensus Recommendations</a:t>
            </a:r>
            <a:r>
              <a:rPr lang="en-US" sz="2800" b="1" dirty="0">
                <a:latin typeface="Georgia" panose="02040502050405020303" pitchFamily="18" charset="0"/>
              </a:rPr>
              <a:t> </a:t>
            </a:r>
            <a:r>
              <a:rPr lang="en-US" sz="2000" b="1" dirty="0">
                <a:latin typeface="Georgia" panose="02040502050405020303" pitchFamily="18" charset="0"/>
              </a:rPr>
              <a:t> </a:t>
            </a:r>
          </a:p>
          <a:p>
            <a:pPr marL="0" indent="0">
              <a:spcBef>
                <a:spcPts val="24"/>
              </a:spcBef>
              <a:spcAft>
                <a:spcPts val="600"/>
              </a:spcAft>
              <a:buNone/>
            </a:pPr>
            <a:endParaRPr lang="en-US" sz="1600" dirty="0">
              <a:latin typeface="Georgia" panose="02040502050405020303" pitchFamily="18" charset="0"/>
            </a:endParaRPr>
          </a:p>
        </p:txBody>
      </p:sp>
      <p:sp>
        <p:nvSpPr>
          <p:cNvPr id="3" name="TextBox 2">
            <a:extLst>
              <a:ext uri="{FF2B5EF4-FFF2-40B4-BE49-F238E27FC236}">
                <a16:creationId xmlns:a16="http://schemas.microsoft.com/office/drawing/2014/main" id="{DCAD1FA1-9C06-4E61-A63E-072AC063FF10}"/>
              </a:ext>
            </a:extLst>
          </p:cNvPr>
          <p:cNvSpPr txBox="1"/>
          <p:nvPr/>
        </p:nvSpPr>
        <p:spPr>
          <a:xfrm>
            <a:off x="381000" y="972018"/>
            <a:ext cx="2438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Hawk, JAMA Open, 2020</a:t>
            </a:r>
          </a:p>
        </p:txBody>
      </p:sp>
      <p:sp>
        <p:nvSpPr>
          <p:cNvPr id="2" name="TextBox 1">
            <a:extLst>
              <a:ext uri="{FF2B5EF4-FFF2-40B4-BE49-F238E27FC236}">
                <a16:creationId xmlns:a16="http://schemas.microsoft.com/office/drawing/2014/main" id="{151D236B-265D-4C58-90A4-307977FF0B61}"/>
              </a:ext>
            </a:extLst>
          </p:cNvPr>
          <p:cNvSpPr txBox="1"/>
          <p:nvPr/>
        </p:nvSpPr>
        <p:spPr>
          <a:xfrm>
            <a:off x="3276600" y="381000"/>
            <a:ext cx="7086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399"/>
                </a:solidFill>
                <a:effectLst/>
                <a:uLnTx/>
                <a:uFillTx/>
                <a:latin typeface="Georgia" panose="02040502050405020303" pitchFamily="18" charset="0"/>
                <a:ea typeface="+mn-ea"/>
                <a:cs typeface="+mn-cs"/>
              </a:rPr>
              <a:t>Clinician Barriers to Treat</a:t>
            </a:r>
          </a:p>
        </p:txBody>
      </p:sp>
      <p:sp>
        <p:nvSpPr>
          <p:cNvPr id="4" name="TextBox 3">
            <a:extLst>
              <a:ext uri="{FF2B5EF4-FFF2-40B4-BE49-F238E27FC236}">
                <a16:creationId xmlns:a16="http://schemas.microsoft.com/office/drawing/2014/main" id="{F9F6489B-BBFA-4936-8CF8-77AEFDF0A9E3}"/>
              </a:ext>
            </a:extLst>
          </p:cNvPr>
          <p:cNvSpPr txBox="1"/>
          <p:nvPr/>
        </p:nvSpPr>
        <p:spPr>
          <a:xfrm>
            <a:off x="8388927" y="6176918"/>
            <a:ext cx="3948545" cy="600164"/>
          </a:xfrm>
          <a:prstGeom prst="rect">
            <a:avLst/>
          </a:prstGeom>
          <a:noFill/>
        </p:spPr>
        <p:txBody>
          <a:bodyPr wrap="square" rtlCol="0">
            <a:spAutoFit/>
          </a:bodyPr>
          <a:lstStyle/>
          <a:p>
            <a:r>
              <a:rPr lang="en-US" sz="1100" b="0" i="0" dirty="0">
                <a:solidFill>
                  <a:srgbClr val="222222"/>
                </a:solidFill>
                <a:effectLst/>
                <a:latin typeface="Arial" panose="020B0604020202020204" pitchFamily="34" charset="0"/>
              </a:rPr>
              <a:t>Hawk, Kathryn, et al. Consensus Recommendations on the Treatment of Opioid Use Disorder in the Emergency Department. </a:t>
            </a:r>
            <a:r>
              <a:rPr lang="en-US" sz="1100" b="0" i="1" dirty="0">
                <a:solidFill>
                  <a:srgbClr val="222222"/>
                </a:solidFill>
                <a:effectLst/>
                <a:latin typeface="Arial" panose="020B0604020202020204" pitchFamily="34" charset="0"/>
              </a:rPr>
              <a:t>Annals of Emergency Medicine</a:t>
            </a:r>
            <a:r>
              <a:rPr lang="en-US" sz="1100" b="0" i="0" dirty="0">
                <a:solidFill>
                  <a:srgbClr val="222222"/>
                </a:solidFill>
                <a:effectLst/>
                <a:latin typeface="Arial" panose="020B0604020202020204" pitchFamily="34" charset="0"/>
              </a:rPr>
              <a:t> (2021).</a:t>
            </a:r>
            <a:endParaRPr lang="en-US" sz="1100" dirty="0"/>
          </a:p>
        </p:txBody>
      </p:sp>
    </p:spTree>
    <p:extLst>
      <p:ext uri="{BB962C8B-B14F-4D97-AF65-F5344CB8AC3E}">
        <p14:creationId xmlns:p14="http://schemas.microsoft.com/office/powerpoint/2010/main" val="165393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0" end="10"/>
                                            </p:txEl>
                                          </p:spTgt>
                                        </p:tgtEl>
                                        <p:attrNameLst>
                                          <p:attrName>style.visibility</p:attrName>
                                        </p:attrNameLst>
                                      </p:cBhvr>
                                      <p:to>
                                        <p:strVal val="visible"/>
                                      </p:to>
                                    </p:set>
                                    <p:animEffect transition="in" filter="wipe(left)">
                                      <p:cBhvr>
                                        <p:cTn id="7"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B9764E28-0639-4D7D-8CEE-16E08BA6E85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9576"/>
          <a:stretch/>
        </p:blipFill>
        <p:spPr>
          <a:xfrm>
            <a:off x="162792" y="179576"/>
            <a:ext cx="6743700" cy="1748232"/>
          </a:xfrm>
        </p:spPr>
      </p:pic>
      <p:sp>
        <p:nvSpPr>
          <p:cNvPr id="8" name="TextBox 7">
            <a:extLst>
              <a:ext uri="{FF2B5EF4-FFF2-40B4-BE49-F238E27FC236}">
                <a16:creationId xmlns:a16="http://schemas.microsoft.com/office/drawing/2014/main" id="{8F6C01CC-C5CD-4427-B2D8-332AA9DF81AE}"/>
              </a:ext>
            </a:extLst>
          </p:cNvPr>
          <p:cNvSpPr txBox="1"/>
          <p:nvPr/>
        </p:nvSpPr>
        <p:spPr>
          <a:xfrm>
            <a:off x="7011019" y="4543250"/>
            <a:ext cx="4720937" cy="1569660"/>
          </a:xfrm>
          <a:prstGeom prst="rect">
            <a:avLst/>
          </a:prstGeom>
          <a:solidFill>
            <a:schemeClr val="bg1">
              <a:alpha val="26000"/>
            </a:schemeClr>
          </a:solidFill>
          <a:effectLst>
            <a:softEdge rad="31750"/>
          </a:effectLst>
        </p:spPr>
        <p:txBody>
          <a:bodyPr wrap="square" rtlCol="0">
            <a:spAutoFit/>
          </a:bodyPr>
          <a:lstStyle/>
          <a:p>
            <a:pPr marL="285750" indent="-285750">
              <a:buFont typeface="Arial" panose="020B0604020202020204" pitchFamily="34" charset="0"/>
              <a:buChar char="•"/>
            </a:pPr>
            <a:r>
              <a:rPr lang="en-US" sz="2400" dirty="0"/>
              <a:t>Peer Mentorship</a:t>
            </a:r>
          </a:p>
          <a:p>
            <a:pPr marL="285750" indent="-285750">
              <a:buFont typeface="Arial" panose="020B0604020202020204" pitchFamily="34" charset="0"/>
              <a:buChar char="•"/>
            </a:pPr>
            <a:r>
              <a:rPr lang="en-US" sz="2400" dirty="0"/>
              <a:t>Administrative support</a:t>
            </a:r>
          </a:p>
          <a:p>
            <a:pPr marL="285750" indent="-285750">
              <a:buFont typeface="Arial" panose="020B0604020202020204" pitchFamily="34" charset="0"/>
              <a:buChar char="•"/>
            </a:pPr>
            <a:r>
              <a:rPr lang="en-US" sz="2400" dirty="0"/>
              <a:t>Community Outreach</a:t>
            </a:r>
          </a:p>
          <a:p>
            <a:pPr marL="285750" indent="-285750">
              <a:buFont typeface="Arial" panose="020B0604020202020204" pitchFamily="34" charset="0"/>
              <a:buChar char="•"/>
            </a:pPr>
            <a:r>
              <a:rPr lang="en-US" sz="2400" dirty="0"/>
              <a:t>Staff Education</a:t>
            </a:r>
          </a:p>
        </p:txBody>
      </p:sp>
      <p:pic>
        <p:nvPicPr>
          <p:cNvPr id="9" name="Content Placeholder 4" descr="Graphical user interface, text, application&#10;&#10;Description automatically generated">
            <a:extLst>
              <a:ext uri="{FF2B5EF4-FFF2-40B4-BE49-F238E27FC236}">
                <a16:creationId xmlns:a16="http://schemas.microsoft.com/office/drawing/2014/main" id="{A6D834C1-B9EB-41F6-9267-8DCDFE2B08E3}"/>
              </a:ext>
            </a:extLst>
          </p:cNvPr>
          <p:cNvPicPr>
            <a:picLocks noChangeAspect="1"/>
          </p:cNvPicPr>
          <p:nvPr/>
        </p:nvPicPr>
        <p:blipFill rotWithShape="1">
          <a:blip r:embed="rId2">
            <a:extLst>
              <a:ext uri="{28A0092B-C50C-407E-A947-70E740481C1C}">
                <a14:useLocalDpi xmlns:a14="http://schemas.microsoft.com/office/drawing/2010/main" val="0"/>
              </a:ext>
            </a:extLst>
          </a:blip>
          <a:srcRect l="35679" t="3550" b="79936"/>
          <a:stretch/>
        </p:blipFill>
        <p:spPr bwMode="auto">
          <a:xfrm>
            <a:off x="5286375" y="991310"/>
            <a:ext cx="6667500" cy="774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84BBC484-7943-49B4-B3B8-65B3867820CB}"/>
              </a:ext>
            </a:extLst>
          </p:cNvPr>
          <p:cNvSpPr txBox="1"/>
          <p:nvPr/>
        </p:nvSpPr>
        <p:spPr>
          <a:xfrm>
            <a:off x="162792" y="2230511"/>
            <a:ext cx="3195782" cy="1015663"/>
          </a:xfrm>
          <a:prstGeom prst="rect">
            <a:avLst/>
          </a:prstGeom>
          <a:noFill/>
        </p:spPr>
        <p:txBody>
          <a:bodyPr wrap="square">
            <a:spAutoFit/>
          </a:bodyPr>
          <a:lstStyle/>
          <a:p>
            <a:pPr lvl="1"/>
            <a:r>
              <a:rPr lang="en-US" sz="2000" b="1" dirty="0"/>
              <a:t>4 Themes </a:t>
            </a:r>
          </a:p>
          <a:p>
            <a:pPr lvl="1"/>
            <a:r>
              <a:rPr lang="en-US" sz="2000" b="1" dirty="0"/>
              <a:t>of barriers &amp; facilitators </a:t>
            </a:r>
          </a:p>
        </p:txBody>
      </p:sp>
      <p:sp>
        <p:nvSpPr>
          <p:cNvPr id="12" name="Arrow: Chevron 11">
            <a:extLst>
              <a:ext uri="{FF2B5EF4-FFF2-40B4-BE49-F238E27FC236}">
                <a16:creationId xmlns:a16="http://schemas.microsoft.com/office/drawing/2014/main" id="{F92E9782-5909-4C22-958B-01C21C07508B}"/>
              </a:ext>
            </a:extLst>
          </p:cNvPr>
          <p:cNvSpPr/>
          <p:nvPr/>
        </p:nvSpPr>
        <p:spPr>
          <a:xfrm>
            <a:off x="2421949" y="2276677"/>
            <a:ext cx="1025236" cy="92333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1479F"/>
              </a:solidFill>
            </a:endParaRPr>
          </a:p>
        </p:txBody>
      </p:sp>
      <p:sp>
        <p:nvSpPr>
          <p:cNvPr id="7" name="TextBox 6">
            <a:extLst>
              <a:ext uri="{FF2B5EF4-FFF2-40B4-BE49-F238E27FC236}">
                <a16:creationId xmlns:a16="http://schemas.microsoft.com/office/drawing/2014/main" id="{30E7C839-9DAD-49D2-8726-3DF9E0E959E2}"/>
              </a:ext>
            </a:extLst>
          </p:cNvPr>
          <p:cNvSpPr txBox="1"/>
          <p:nvPr/>
        </p:nvSpPr>
        <p:spPr>
          <a:xfrm>
            <a:off x="3773488" y="2100983"/>
            <a:ext cx="7958468" cy="132343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000" dirty="0"/>
              <a:t>Compelled to Act  - </a:t>
            </a:r>
            <a:r>
              <a:rPr lang="en-US" sz="2000" b="1" dirty="0">
                <a:solidFill>
                  <a:srgbClr val="00B050"/>
                </a:solidFill>
              </a:rPr>
              <a:t>Facilitator</a:t>
            </a:r>
          </a:p>
          <a:p>
            <a:pPr marL="285750" indent="-285750">
              <a:buFont typeface="Arial" panose="020B0604020202020204" pitchFamily="34" charset="0"/>
              <a:buChar char="•"/>
            </a:pPr>
            <a:r>
              <a:rPr lang="en-US" sz="2000" dirty="0"/>
              <a:t>Hospital Leadership and Peer Mentorship -  </a:t>
            </a:r>
            <a:r>
              <a:rPr lang="en-US" sz="2000" b="1" dirty="0">
                <a:solidFill>
                  <a:srgbClr val="00B050"/>
                </a:solidFill>
              </a:rPr>
              <a:t>Facilitator</a:t>
            </a:r>
            <a:r>
              <a:rPr lang="en-US" sz="2000" dirty="0"/>
              <a:t>/</a:t>
            </a:r>
            <a:r>
              <a:rPr lang="en-US" sz="2000" b="1" dirty="0">
                <a:solidFill>
                  <a:schemeClr val="accent6"/>
                </a:solidFill>
              </a:rPr>
              <a:t>Barrier</a:t>
            </a:r>
          </a:p>
          <a:p>
            <a:pPr marL="285750" indent="-285750">
              <a:buFont typeface="Arial" panose="020B0604020202020204" pitchFamily="34" charset="0"/>
              <a:buChar char="•"/>
            </a:pPr>
            <a:r>
              <a:rPr lang="en-US" sz="2000" dirty="0"/>
              <a:t>Stigma and Developing Community Outreach – </a:t>
            </a:r>
            <a:r>
              <a:rPr lang="en-US" sz="2000" b="1" dirty="0">
                <a:solidFill>
                  <a:srgbClr val="FF0000"/>
                </a:solidFill>
              </a:rPr>
              <a:t>Barriers</a:t>
            </a:r>
            <a:r>
              <a:rPr lang="en-US" sz="2000" b="1" dirty="0"/>
              <a:t> </a:t>
            </a:r>
          </a:p>
          <a:p>
            <a:pPr marL="285750" indent="-285750">
              <a:buFont typeface="Arial" panose="020B0604020202020204" pitchFamily="34" charset="0"/>
              <a:buChar char="•"/>
            </a:pPr>
            <a:r>
              <a:rPr lang="en-US" sz="2000" dirty="0"/>
              <a:t>Follow-up visits - </a:t>
            </a:r>
            <a:r>
              <a:rPr lang="en-US" sz="2000" b="1" dirty="0">
                <a:solidFill>
                  <a:srgbClr val="FF0000"/>
                </a:solidFill>
              </a:rPr>
              <a:t>Barrier</a:t>
            </a:r>
            <a:endParaRPr lang="en-US" b="1" dirty="0">
              <a:solidFill>
                <a:srgbClr val="FF0000"/>
              </a:solidFill>
            </a:endParaRPr>
          </a:p>
        </p:txBody>
      </p:sp>
      <p:sp>
        <p:nvSpPr>
          <p:cNvPr id="18" name="TextBox 17">
            <a:extLst>
              <a:ext uri="{FF2B5EF4-FFF2-40B4-BE49-F238E27FC236}">
                <a16:creationId xmlns:a16="http://schemas.microsoft.com/office/drawing/2014/main" id="{5FF63B60-6CE6-41C9-ABD2-B8608D5152D9}"/>
              </a:ext>
            </a:extLst>
          </p:cNvPr>
          <p:cNvSpPr txBox="1"/>
          <p:nvPr/>
        </p:nvSpPr>
        <p:spPr>
          <a:xfrm>
            <a:off x="367579" y="4093101"/>
            <a:ext cx="5463453" cy="2585323"/>
          </a:xfrm>
          <a:prstGeom prst="rect">
            <a:avLst/>
          </a:prstGeom>
          <a:solidFill>
            <a:srgbClr val="FFFF99">
              <a:alpha val="48000"/>
            </a:srgbClr>
          </a:solidFill>
        </p:spPr>
        <p:txBody>
          <a:bodyPr wrap="square" rtlCol="0">
            <a:spAutoFit/>
          </a:bodyPr>
          <a:lstStyle/>
          <a:p>
            <a:r>
              <a:rPr lang="en-US" dirty="0"/>
              <a:t>“I was on a shift in the evening and received a patient from rescue squad who had overdosed and was in cardiac arrest . . . . He went to the ICU and then ended up dying the next day. It turns out that his wife died at the scene in the same [overdose] episode, and they had three children. I was just devastated. I could no longer just say, ‘Oh, it’s someone else’s problem.’ That case put it as my problem.”</a:t>
            </a:r>
          </a:p>
        </p:txBody>
      </p:sp>
      <p:sp>
        <p:nvSpPr>
          <p:cNvPr id="22" name="TextBox 21">
            <a:extLst>
              <a:ext uri="{FF2B5EF4-FFF2-40B4-BE49-F238E27FC236}">
                <a16:creationId xmlns:a16="http://schemas.microsoft.com/office/drawing/2014/main" id="{7AD9E0CF-E928-4107-A170-BC0B9278CA03}"/>
              </a:ext>
            </a:extLst>
          </p:cNvPr>
          <p:cNvSpPr txBox="1"/>
          <p:nvPr/>
        </p:nvSpPr>
        <p:spPr>
          <a:xfrm>
            <a:off x="981075" y="3658403"/>
            <a:ext cx="4305300" cy="461665"/>
          </a:xfrm>
          <a:prstGeom prst="rect">
            <a:avLst/>
          </a:prstGeom>
          <a:noFill/>
        </p:spPr>
        <p:txBody>
          <a:bodyPr wrap="square" rtlCol="0">
            <a:spAutoFit/>
          </a:bodyPr>
          <a:lstStyle/>
          <a:p>
            <a:r>
              <a:rPr lang="en-US" sz="2400" b="1" dirty="0">
                <a:solidFill>
                  <a:srgbClr val="00B050"/>
                </a:solidFill>
              </a:rPr>
              <a:t>Compelled to Act</a:t>
            </a:r>
          </a:p>
        </p:txBody>
      </p:sp>
      <p:sp>
        <p:nvSpPr>
          <p:cNvPr id="23" name="TextBox 22">
            <a:extLst>
              <a:ext uri="{FF2B5EF4-FFF2-40B4-BE49-F238E27FC236}">
                <a16:creationId xmlns:a16="http://schemas.microsoft.com/office/drawing/2014/main" id="{29CE53A4-1C7E-4366-9BFB-2C8E5F1E8090}"/>
              </a:ext>
            </a:extLst>
          </p:cNvPr>
          <p:cNvSpPr txBox="1"/>
          <p:nvPr/>
        </p:nvSpPr>
        <p:spPr>
          <a:xfrm>
            <a:off x="6707375" y="3773809"/>
            <a:ext cx="5024581" cy="769441"/>
          </a:xfrm>
          <a:prstGeom prst="rect">
            <a:avLst/>
          </a:prstGeom>
          <a:noFill/>
        </p:spPr>
        <p:txBody>
          <a:bodyPr wrap="square" rtlCol="0">
            <a:spAutoFit/>
          </a:bodyPr>
          <a:lstStyle/>
          <a:p>
            <a:r>
              <a:rPr lang="en-US" sz="2400" b="1" dirty="0">
                <a:solidFill>
                  <a:srgbClr val="31479F"/>
                </a:solidFill>
              </a:rPr>
              <a:t>Future Research: Focus on </a:t>
            </a:r>
          </a:p>
          <a:p>
            <a:r>
              <a:rPr lang="en-US" sz="2000" dirty="0"/>
              <a:t> </a:t>
            </a:r>
          </a:p>
        </p:txBody>
      </p:sp>
      <p:sp>
        <p:nvSpPr>
          <p:cNvPr id="2" name="TextBox 1">
            <a:extLst>
              <a:ext uri="{FF2B5EF4-FFF2-40B4-BE49-F238E27FC236}">
                <a16:creationId xmlns:a16="http://schemas.microsoft.com/office/drawing/2014/main" id="{0D27C3AD-9C33-4DD2-815A-88B6984A6143}"/>
              </a:ext>
            </a:extLst>
          </p:cNvPr>
          <p:cNvSpPr txBox="1"/>
          <p:nvPr/>
        </p:nvSpPr>
        <p:spPr>
          <a:xfrm>
            <a:off x="2946400" y="806644"/>
            <a:ext cx="827088" cy="369332"/>
          </a:xfrm>
          <a:prstGeom prst="rect">
            <a:avLst/>
          </a:prstGeom>
          <a:noFill/>
        </p:spPr>
        <p:txBody>
          <a:bodyPr wrap="square" rtlCol="0">
            <a:spAutoFit/>
          </a:bodyPr>
          <a:lstStyle/>
          <a:p>
            <a:r>
              <a:rPr lang="en-US" b="1" dirty="0"/>
              <a:t>2021</a:t>
            </a:r>
          </a:p>
        </p:txBody>
      </p:sp>
    </p:spTree>
    <p:extLst>
      <p:ext uri="{BB962C8B-B14F-4D97-AF65-F5344CB8AC3E}">
        <p14:creationId xmlns:p14="http://schemas.microsoft.com/office/powerpoint/2010/main" val="1206797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9F47-ACF9-48F2-8120-57C751887493}"/>
              </a:ext>
            </a:extLst>
          </p:cNvPr>
          <p:cNvSpPr>
            <a:spLocks noGrp="1"/>
          </p:cNvSpPr>
          <p:nvPr>
            <p:ph type="title"/>
          </p:nvPr>
        </p:nvSpPr>
        <p:spPr>
          <a:xfrm>
            <a:off x="428263" y="4871015"/>
            <a:ext cx="11335473" cy="1541463"/>
          </a:xfrm>
        </p:spPr>
        <p:txBody>
          <a:bodyPr>
            <a:noAutofit/>
          </a:bodyPr>
          <a:lstStyle/>
          <a:p>
            <a:r>
              <a:rPr lang="en-US" sz="3200" dirty="0"/>
              <a:t>269 patients: </a:t>
            </a:r>
            <a:br>
              <a:rPr lang="en-US" sz="3200" dirty="0"/>
            </a:br>
            <a:r>
              <a:rPr lang="en-US" sz="3200" dirty="0"/>
              <a:t>	654 ED visits in 6-months prior to referral </a:t>
            </a:r>
            <a:br>
              <a:rPr lang="en-US" sz="3200" dirty="0"/>
            </a:br>
            <a:r>
              <a:rPr lang="en-US" sz="3200" dirty="0"/>
              <a:t>	381 ED visits in 6-months after referral </a:t>
            </a:r>
            <a:r>
              <a:rPr lang="en-US" sz="3200" b="1" dirty="0"/>
              <a:t>(⬇ of 42%)</a:t>
            </a:r>
            <a:br>
              <a:rPr lang="en-US" sz="3200" dirty="0"/>
            </a:br>
            <a:r>
              <a:rPr lang="en-US" sz="3200" dirty="0"/>
              <a:t>56% buprenorphine treatment adherence at 2- years</a:t>
            </a:r>
          </a:p>
        </p:txBody>
      </p:sp>
      <p:pic>
        <p:nvPicPr>
          <p:cNvPr id="8" name="Picture 7" descr="Graphical user interface, text, application, email&#10;&#10;Description automatically generated">
            <a:extLst>
              <a:ext uri="{FF2B5EF4-FFF2-40B4-BE49-F238E27FC236}">
                <a16:creationId xmlns:a16="http://schemas.microsoft.com/office/drawing/2014/main" id="{58888595-EDAB-4936-92AA-936E33DC6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10498015" cy="4096322"/>
          </a:xfrm>
          <a:prstGeom prst="rect">
            <a:avLst/>
          </a:prstGeom>
        </p:spPr>
      </p:pic>
      <p:sp>
        <p:nvSpPr>
          <p:cNvPr id="9" name="TextBox 8">
            <a:extLst>
              <a:ext uri="{FF2B5EF4-FFF2-40B4-BE49-F238E27FC236}">
                <a16:creationId xmlns:a16="http://schemas.microsoft.com/office/drawing/2014/main" id="{FC463CDE-847D-42BB-8605-CF32508E2C84}"/>
              </a:ext>
            </a:extLst>
          </p:cNvPr>
          <p:cNvSpPr txBox="1"/>
          <p:nvPr/>
        </p:nvSpPr>
        <p:spPr>
          <a:xfrm>
            <a:off x="7715250" y="1847850"/>
            <a:ext cx="13049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a:ea typeface="+mn-ea"/>
                <a:cs typeface="+mn-cs"/>
              </a:rPr>
              <a:t>April 2021</a:t>
            </a:r>
          </a:p>
        </p:txBody>
      </p:sp>
    </p:spTree>
    <p:extLst>
      <p:ext uri="{BB962C8B-B14F-4D97-AF65-F5344CB8AC3E}">
        <p14:creationId xmlns:p14="http://schemas.microsoft.com/office/powerpoint/2010/main" val="3406820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1D39E-A95F-4088-9AB7-C324E7D98444}"/>
              </a:ext>
            </a:extLst>
          </p:cNvPr>
          <p:cNvSpPr>
            <a:spLocks noGrp="1"/>
          </p:cNvSpPr>
          <p:nvPr>
            <p:ph type="title"/>
          </p:nvPr>
        </p:nvSpPr>
        <p:spPr>
          <a:xfrm>
            <a:off x="329152" y="0"/>
            <a:ext cx="10515600" cy="1325563"/>
          </a:xfrm>
        </p:spPr>
        <p:txBody>
          <a:bodyPr/>
          <a:lstStyle/>
          <a:p>
            <a:r>
              <a:rPr lang="en-US" dirty="0"/>
              <a:t>Extra Motivation</a:t>
            </a:r>
          </a:p>
        </p:txBody>
      </p:sp>
      <p:pic>
        <p:nvPicPr>
          <p:cNvPr id="4" name="Content Placeholder 3" descr="Graphical user interface, text, application&#10;&#10;Description automatically generated">
            <a:extLst>
              <a:ext uri="{FF2B5EF4-FFF2-40B4-BE49-F238E27FC236}">
                <a16:creationId xmlns:a16="http://schemas.microsoft.com/office/drawing/2014/main" id="{A1E5486D-4155-4102-9762-F1D92C6766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7809" y="888240"/>
            <a:ext cx="9776381" cy="5875200"/>
          </a:xfrm>
          <a:prstGeom prst="rect">
            <a:avLst/>
          </a:prstGeom>
        </p:spPr>
      </p:pic>
    </p:spTree>
    <p:extLst>
      <p:ext uri="{BB962C8B-B14F-4D97-AF65-F5344CB8AC3E}">
        <p14:creationId xmlns:p14="http://schemas.microsoft.com/office/powerpoint/2010/main" val="3516176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4E194-2A1F-4D3F-837C-3D80CDBFE38E}"/>
              </a:ext>
            </a:extLst>
          </p:cNvPr>
          <p:cNvSpPr>
            <a:spLocks noGrp="1"/>
          </p:cNvSpPr>
          <p:nvPr>
            <p:ph type="title"/>
          </p:nvPr>
        </p:nvSpPr>
        <p:spPr>
          <a:xfrm>
            <a:off x="986246" y="6016988"/>
            <a:ext cx="10515600" cy="671195"/>
          </a:xfrm>
        </p:spPr>
        <p:txBody>
          <a:bodyPr>
            <a:normAutofit/>
          </a:bodyPr>
          <a:lstStyle/>
          <a:p>
            <a:r>
              <a:rPr lang="en-US" sz="2400" dirty="0"/>
              <a:t>https://www.lac.org/assets/files/LAC-Report-Final-7.19.21.pdf</a:t>
            </a:r>
          </a:p>
        </p:txBody>
      </p:sp>
      <p:pic>
        <p:nvPicPr>
          <p:cNvPr id="5" name="Content Placeholder 4" descr="Diagram, schematic&#10;&#10;Description automatically generated">
            <a:extLst>
              <a:ext uri="{FF2B5EF4-FFF2-40B4-BE49-F238E27FC236}">
                <a16:creationId xmlns:a16="http://schemas.microsoft.com/office/drawing/2014/main" id="{8BBDD441-F2BA-4BAA-8185-71CA5EF1BC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3042" y="238125"/>
            <a:ext cx="4845827" cy="5490635"/>
          </a:xfrm>
        </p:spPr>
      </p:pic>
      <p:pic>
        <p:nvPicPr>
          <p:cNvPr id="7" name="Picture 6" descr="Text&#10;&#10;Description automatically generated">
            <a:extLst>
              <a:ext uri="{FF2B5EF4-FFF2-40B4-BE49-F238E27FC236}">
                <a16:creationId xmlns:a16="http://schemas.microsoft.com/office/drawing/2014/main" id="{F767EA41-64F4-4D05-A18B-04BF0C7D1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046" y="4053346"/>
            <a:ext cx="5153744" cy="1209844"/>
          </a:xfrm>
          <a:prstGeom prst="rect">
            <a:avLst/>
          </a:prstGeom>
        </p:spPr>
      </p:pic>
      <p:sp>
        <p:nvSpPr>
          <p:cNvPr id="10" name="Rectangle 1">
            <a:extLst>
              <a:ext uri="{FF2B5EF4-FFF2-40B4-BE49-F238E27FC236}">
                <a16:creationId xmlns:a16="http://schemas.microsoft.com/office/drawing/2014/main" id="{147CDA12-C532-4FB5-88FC-004CA426AD8E}"/>
              </a:ext>
            </a:extLst>
          </p:cNvPr>
          <p:cNvSpPr>
            <a:spLocks noChangeArrowheads="1"/>
          </p:cNvSpPr>
          <p:nvPr/>
        </p:nvSpPr>
        <p:spPr bwMode="auto">
          <a:xfrm>
            <a:off x="6011042" y="1275790"/>
            <a:ext cx="6047607"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D14426"/>
                </a:solidFill>
                <a:effectLst/>
                <a:uLnTx/>
                <a:uFillTx/>
                <a:latin typeface="Gentona"/>
                <a:ea typeface="Calibri" panose="020F0502020204030204" pitchFamily="34" charset="0"/>
                <a:cs typeface="+mn-cs"/>
              </a:rPr>
              <a:t>Key Legal Findings </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30231C"/>
                </a:solidFill>
                <a:effectLst/>
                <a:uLnTx/>
                <a:uFillTx/>
                <a:latin typeface="Gentona"/>
                <a:ea typeface="Calibri" panose="020F0502020204030204" pitchFamily="34" charset="0"/>
                <a:cs typeface="+mn-cs"/>
              </a:rPr>
              <a:t>Hospitals could be liable for violations of </a:t>
            </a:r>
            <a:r>
              <a:rPr kumimoji="0" lang="en-US" altLang="en-US" sz="1800" b="1" i="0" u="none" strike="noStrike" kern="1200" cap="none" spc="0" normalizeH="0" baseline="0" noProof="0" dirty="0">
                <a:ln>
                  <a:noFill/>
                </a:ln>
                <a:solidFill>
                  <a:srgbClr val="30231C"/>
                </a:solidFill>
                <a:effectLst/>
                <a:uLnTx/>
                <a:uFillTx/>
                <a:latin typeface="Gentona"/>
                <a:ea typeface="Calibri" panose="020F0502020204030204" pitchFamily="34" charset="0"/>
                <a:cs typeface="+mn-cs"/>
              </a:rPr>
              <a:t>the Emergency Medical Treatment and Labor Act (EMTALA), the Americans with Disabilities Act (ADA) </a:t>
            </a:r>
            <a:r>
              <a:rPr kumimoji="0" lang="en-US" altLang="en-US" sz="1800" b="0" i="0" u="none" strike="noStrike" kern="1200" cap="none" spc="0" normalizeH="0" baseline="0" noProof="0" dirty="0">
                <a:ln>
                  <a:noFill/>
                </a:ln>
                <a:solidFill>
                  <a:srgbClr val="30231C"/>
                </a:solidFill>
                <a:effectLst/>
                <a:uLnTx/>
                <a:uFillTx/>
                <a:latin typeface="Gentona"/>
                <a:ea typeface="Calibri" panose="020F0502020204030204" pitchFamily="34" charset="0"/>
                <a:cs typeface="+mn-cs"/>
              </a:rPr>
              <a:t>and </a:t>
            </a:r>
            <a:r>
              <a:rPr kumimoji="0" lang="en-US" altLang="en-US" sz="1800" b="1" i="0" u="none" strike="noStrike" kern="1200" cap="none" spc="0" normalizeH="0" baseline="0" noProof="0" dirty="0">
                <a:ln>
                  <a:noFill/>
                </a:ln>
                <a:solidFill>
                  <a:srgbClr val="30231C"/>
                </a:solidFill>
                <a:effectLst/>
                <a:uLnTx/>
                <a:uFillTx/>
                <a:latin typeface="Gentona"/>
                <a:ea typeface="Calibri" panose="020F0502020204030204" pitchFamily="34" charset="0"/>
                <a:cs typeface="+mn-cs"/>
              </a:rPr>
              <a:t>Rehabilitation Act of 1973 (Rehabilitation Act) </a:t>
            </a:r>
            <a:r>
              <a:rPr kumimoji="0" lang="en-US" altLang="en-US" sz="1800" b="0" i="0" u="none" strike="noStrike" kern="1200" cap="none" spc="0" normalizeH="0" baseline="0" noProof="0" dirty="0">
                <a:ln>
                  <a:noFill/>
                </a:ln>
                <a:solidFill>
                  <a:srgbClr val="30231C"/>
                </a:solidFill>
                <a:effectLst/>
                <a:uLnTx/>
                <a:uFillTx/>
                <a:latin typeface="Gentona"/>
                <a:ea typeface="Calibri" panose="020F0502020204030204" pitchFamily="34" charset="0"/>
                <a:cs typeface="+mn-cs"/>
              </a:rPr>
              <a:t>and </a:t>
            </a:r>
            <a:r>
              <a:rPr kumimoji="0" lang="en-US" altLang="en-US" sz="1800" b="1" i="0" u="none" strike="noStrike" kern="1200" cap="none" spc="0" normalizeH="0" baseline="0" noProof="0" dirty="0">
                <a:ln>
                  <a:noFill/>
                </a:ln>
                <a:solidFill>
                  <a:srgbClr val="30231C"/>
                </a:solidFill>
                <a:effectLst/>
                <a:uLnTx/>
                <a:uFillTx/>
                <a:latin typeface="Gentona"/>
                <a:ea typeface="Calibri" panose="020F0502020204030204" pitchFamily="34" charset="0"/>
                <a:cs typeface="+mn-cs"/>
              </a:rPr>
              <a:t>Title VI of the Civil Rights Act of 1964 (Title VI)</a:t>
            </a:r>
            <a:r>
              <a:rPr kumimoji="0" lang="en-US" altLang="en-US" sz="1800" b="0" i="0" u="none" strike="noStrike" kern="1200" cap="none" spc="0" normalizeH="0" baseline="0" noProof="0" dirty="0">
                <a:ln>
                  <a:noFill/>
                </a:ln>
                <a:solidFill>
                  <a:srgbClr val="30231C"/>
                </a:solidFill>
                <a:effectLst/>
                <a:uLnTx/>
                <a:uFillTx/>
                <a:latin typeface="Gentona"/>
                <a:ea typeface="Calibri" panose="020F0502020204030204" pitchFamily="34" charset="0"/>
                <a:cs typeface="+mn-cs"/>
              </a:rPr>
              <a:t>, when they fail to adopt evidence-based practices, resulting in patient harm. “</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6682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3CF25A-E17E-463C-9B69-0CBFB7517730}"/>
              </a:ext>
            </a:extLst>
          </p:cNvPr>
          <p:cNvPicPr>
            <a:picLocks noChangeAspect="1"/>
          </p:cNvPicPr>
          <p:nvPr/>
        </p:nvPicPr>
        <p:blipFill rotWithShape="1">
          <a:blip r:embed="rId3"/>
          <a:srcRect r="13648" b="-1"/>
          <a:stretch/>
        </p:blipFill>
        <p:spPr>
          <a:xfrm>
            <a:off x="1978296" y="2876783"/>
            <a:ext cx="4021540" cy="3031067"/>
          </a:xfrm>
          <a:prstGeom prst="rect">
            <a:avLst/>
          </a:prstGeom>
        </p:spPr>
      </p:pic>
      <p:sp>
        <p:nvSpPr>
          <p:cNvPr id="12" name="Rectangle 11">
            <a:extLst>
              <a:ext uri="{FF2B5EF4-FFF2-40B4-BE49-F238E27FC236}">
                <a16:creationId xmlns:a16="http://schemas.microsoft.com/office/drawing/2014/main" id="{6455E510-D639-495B-9546-4DF6BDD63131}"/>
              </a:ext>
            </a:extLst>
          </p:cNvPr>
          <p:cNvSpPr/>
          <p:nvPr/>
        </p:nvSpPr>
        <p:spPr>
          <a:xfrm>
            <a:off x="1633670" y="479452"/>
            <a:ext cx="4710792" cy="1569660"/>
          </a:xfrm>
          <a:prstGeom prst="rect">
            <a:avLst/>
          </a:prstGeom>
          <a:solidFill>
            <a:schemeClr val="accent1">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Anyone Can Treat Opioid Withdrawal with Buprenorphine</a:t>
            </a:r>
          </a:p>
        </p:txBody>
      </p:sp>
      <p:sp>
        <p:nvSpPr>
          <p:cNvPr id="13" name="Rectangle 12">
            <a:extLst>
              <a:ext uri="{FF2B5EF4-FFF2-40B4-BE49-F238E27FC236}">
                <a16:creationId xmlns:a16="http://schemas.microsoft.com/office/drawing/2014/main" id="{93187AC2-54C7-45E1-8FDE-FFF0B6C7CAEB}"/>
              </a:ext>
            </a:extLst>
          </p:cNvPr>
          <p:cNvSpPr/>
          <p:nvPr/>
        </p:nvSpPr>
        <p:spPr>
          <a:xfrm>
            <a:off x="6560999" y="111774"/>
            <a:ext cx="4076700" cy="6077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4264"/>
                </a:solidFill>
                <a:effectLst/>
                <a:uLnTx/>
                <a:uFillTx/>
                <a:latin typeface="Calibri"/>
                <a:ea typeface="+mn-ea"/>
                <a:cs typeface="+mn-cs"/>
              </a:rPr>
              <a:t>Title 21, Code of Federal Regulations, Part 1306.07(b)</a:t>
            </a:r>
            <a:endParaRPr kumimoji="0" lang="en-US" sz="1800" b="0" i="0" u="none" strike="noStrike" kern="1200" cap="none" spc="0" normalizeH="0" baseline="0" noProof="0" dirty="0">
              <a:ln>
                <a:noFill/>
              </a:ln>
              <a:solidFill>
                <a:srgbClr val="234264"/>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C8AC5268-1860-475A-AB4D-F6FD0D12B87E}"/>
              </a:ext>
            </a:extLst>
          </p:cNvPr>
          <p:cNvSpPr txBox="1"/>
          <p:nvPr/>
        </p:nvSpPr>
        <p:spPr>
          <a:xfrm>
            <a:off x="7271657" y="111775"/>
            <a:ext cx="3429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72-hour rule</a:t>
            </a:r>
          </a:p>
        </p:txBody>
      </p:sp>
      <p:sp>
        <p:nvSpPr>
          <p:cNvPr id="17" name="Content Placeholder 2">
            <a:extLst>
              <a:ext uri="{FF2B5EF4-FFF2-40B4-BE49-F238E27FC236}">
                <a16:creationId xmlns:a16="http://schemas.microsoft.com/office/drawing/2014/main" id="{D6A5F8F3-7C6E-48A6-B03D-5A75ED70365A}"/>
              </a:ext>
            </a:extLst>
          </p:cNvPr>
          <p:cNvSpPr>
            <a:spLocks noGrp="1"/>
          </p:cNvSpPr>
          <p:nvPr>
            <p:ph idx="4294967295"/>
          </p:nvPr>
        </p:nvSpPr>
        <p:spPr>
          <a:xfrm>
            <a:off x="6633119" y="1264282"/>
            <a:ext cx="3657600" cy="2209800"/>
          </a:xfrm>
          <a:solidFill>
            <a:schemeClr val="bg1"/>
          </a:solidFill>
        </p:spPr>
        <p:txBody>
          <a:bodyPr/>
          <a:lstStyle/>
          <a:p>
            <a:pPr marL="0" indent="0">
              <a:buNone/>
            </a:pPr>
            <a:r>
              <a:rPr lang="en-US" sz="2000" dirty="0">
                <a:solidFill>
                  <a:srgbClr val="181342"/>
                </a:solidFill>
                <a:latin typeface="Arial" panose="020B0604020202020204" pitchFamily="34" charset="0"/>
                <a:ea typeface="Calibri" panose="020F0502020204030204" pitchFamily="34" charset="0"/>
                <a:cs typeface="Arial" panose="020B0604020202020204" pitchFamily="34" charset="0"/>
              </a:rPr>
              <a:t>Allows to administer (but not prescribe) narcotic drugs for the purpose of relieving acute withdrawal symptoms while arranging for the patient's referral for treatment</a:t>
            </a:r>
            <a:endParaRPr lang="en-US" sz="2000" dirty="0">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C53EFB6E-E28B-45DB-861B-A026ECB36207}"/>
              </a:ext>
            </a:extLst>
          </p:cNvPr>
          <p:cNvSpPr/>
          <p:nvPr/>
        </p:nvSpPr>
        <p:spPr>
          <a:xfrm>
            <a:off x="6545848" y="668623"/>
            <a:ext cx="412333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Title 21, Code of Federal Regulations, Part 1306.07(b)</a:t>
            </a:r>
            <a:endParaRPr kumimoji="0" lang="en-US" sz="1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9" name="Rectangle 18">
            <a:extLst>
              <a:ext uri="{FF2B5EF4-FFF2-40B4-BE49-F238E27FC236}">
                <a16:creationId xmlns:a16="http://schemas.microsoft.com/office/drawing/2014/main" id="{8A1408E5-E5B0-4482-8281-1C9AC3AAA92E}"/>
              </a:ext>
            </a:extLst>
          </p:cNvPr>
          <p:cNvSpPr/>
          <p:nvPr/>
        </p:nvSpPr>
        <p:spPr>
          <a:xfrm>
            <a:off x="6705602" y="3781036"/>
            <a:ext cx="3962398" cy="2616101"/>
          </a:xfrm>
          <a:prstGeom prst="rect">
            <a:avLst/>
          </a:prstGeom>
        </p:spPr>
        <p:txBody>
          <a:bodyPr wrap="square">
            <a:spAutoFit/>
          </a:bodyPr>
          <a:lstStyle/>
          <a:p>
            <a:pPr marL="285750" marR="0" lvl="0" indent="-285750" algn="l" defTabSz="914400" rtl="0" eaLnBrk="1" fontAlgn="auto" latinLnBrk="0" hangingPunct="1">
              <a:lnSpc>
                <a:spcPct val="100000"/>
              </a:lnSpc>
              <a:spcBef>
                <a:spcPts val="375"/>
              </a:spcBef>
              <a:spcAft>
                <a:spcPts val="75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Calibri" panose="020F0502020204030204" pitchFamily="34" charset="0"/>
                <a:cs typeface="Arial" panose="020B0604020202020204" pitchFamily="34" charset="0"/>
              </a:rPr>
              <a:t>Not more than 1-day's medication may be administered or given to a patient at one time</a:t>
            </a:r>
          </a:p>
          <a:p>
            <a:pPr marL="285750" marR="0" lvl="0" indent="-285750" algn="l" defTabSz="914400" rtl="0" eaLnBrk="1" fontAlgn="auto" latinLnBrk="0" hangingPunct="1">
              <a:lnSpc>
                <a:spcPct val="100000"/>
              </a:lnSpc>
              <a:spcBef>
                <a:spcPts val="375"/>
              </a:spcBef>
              <a:spcAft>
                <a:spcPts val="75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Calibri" panose="020F0502020204030204" pitchFamily="34" charset="0"/>
                <a:cs typeface="Arial" panose="020B0604020202020204" pitchFamily="34" charset="0"/>
              </a:rPr>
              <a:t>Patient must return to ED each day for no more than 72 hours</a:t>
            </a:r>
          </a:p>
          <a:p>
            <a:pPr marL="285750" marR="0" lvl="0" indent="-285750" algn="l" defTabSz="914400" rtl="0" eaLnBrk="1" fontAlgn="auto" latinLnBrk="0" hangingPunct="1">
              <a:lnSpc>
                <a:spcPct val="100000"/>
              </a:lnSpc>
              <a:spcBef>
                <a:spcPts val="375"/>
              </a:spcBef>
              <a:spcAft>
                <a:spcPts val="75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Calibri" panose="020F0502020204030204" pitchFamily="34" charset="0"/>
                <a:cs typeface="Arial" panose="020B0604020202020204" pitchFamily="34" charset="0"/>
              </a:rPr>
              <a:t>This 72-hour period cannot be renewed or extended.</a:t>
            </a:r>
            <a:br>
              <a:rPr kumimoji="0" lang="en-US" sz="1800" b="1" i="0" u="none" strike="noStrike" kern="1200" cap="none" spc="0" normalizeH="0" baseline="0" noProof="0" dirty="0">
                <a:ln>
                  <a:noFill/>
                </a:ln>
                <a:solidFill>
                  <a:prstClr val="white"/>
                </a:solidFill>
                <a:effectLst/>
                <a:uLnTx/>
                <a:uFillTx/>
                <a:latin typeface="Calibri"/>
                <a:ea typeface="Calibri" panose="020F0502020204030204" pitchFamily="34" charset="0"/>
                <a:cs typeface="Arial" panose="020B0604020202020204" pitchFamily="34" charset="0"/>
              </a:rPr>
            </a:br>
            <a:endParaRPr kumimoji="0" lang="en-US" sz="1800" b="1" i="0" u="none" strike="noStrike" kern="1200" cap="none" spc="0" normalizeH="0" baseline="0" noProof="0" dirty="0">
              <a:ln>
                <a:noFill/>
              </a:ln>
              <a:solidFill>
                <a:prstClr val="white"/>
              </a:solidFill>
              <a:effectLst/>
              <a:uLnTx/>
              <a:uFillTx/>
              <a:latin typeface="Calibri"/>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8AE2298-E30F-48D0-B733-C3F0F9A884C3}"/>
              </a:ext>
            </a:extLst>
          </p:cNvPr>
          <p:cNvSpPr txBox="1"/>
          <p:nvPr/>
        </p:nvSpPr>
        <p:spPr>
          <a:xfrm>
            <a:off x="7362103" y="6523424"/>
            <a:ext cx="40822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D'Onofrio, Ann </a:t>
            </a:r>
            <a:r>
              <a:rPr kumimoji="0" lang="en-US" sz="1200" b="1" i="0" u="none" strike="noStrike" kern="1200" cap="none" spc="0" normalizeH="0" baseline="0" noProof="0" dirty="0" err="1">
                <a:ln>
                  <a:noFill/>
                </a:ln>
                <a:solidFill>
                  <a:prstClr val="black"/>
                </a:solidFill>
                <a:effectLst/>
                <a:uLnTx/>
                <a:uFillTx/>
                <a:latin typeface="Georgia" panose="02040502050405020303" pitchFamily="18" charset="0"/>
                <a:ea typeface="+mn-ea"/>
                <a:cs typeface="+mn-cs"/>
              </a:rPr>
              <a:t>Emerg</a:t>
            </a:r>
            <a:r>
              <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Med, In Press 2021</a:t>
            </a:r>
          </a:p>
        </p:txBody>
      </p:sp>
      <p:pic>
        <p:nvPicPr>
          <p:cNvPr id="10" name="Picture 9" descr="Text, timeline&#10;&#10;Description automatically generated">
            <a:extLst>
              <a:ext uri="{FF2B5EF4-FFF2-40B4-BE49-F238E27FC236}">
                <a16:creationId xmlns:a16="http://schemas.microsoft.com/office/drawing/2014/main" id="{99C4A2D8-ED53-40F4-A198-BF8577E0FA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288" y="2341014"/>
            <a:ext cx="5687219" cy="2476846"/>
          </a:xfrm>
          <a:prstGeom prst="rect">
            <a:avLst/>
          </a:prstGeom>
          <a:ln>
            <a:solidFill>
              <a:schemeClr val="tx1"/>
            </a:solidFill>
          </a:ln>
        </p:spPr>
      </p:pic>
      <p:grpSp>
        <p:nvGrpSpPr>
          <p:cNvPr id="16" name="Group 15">
            <a:extLst>
              <a:ext uri="{FF2B5EF4-FFF2-40B4-BE49-F238E27FC236}">
                <a16:creationId xmlns:a16="http://schemas.microsoft.com/office/drawing/2014/main" id="{77C4422B-1E82-4524-8D98-ECE2DECE0791}"/>
              </a:ext>
            </a:extLst>
          </p:cNvPr>
          <p:cNvGrpSpPr/>
          <p:nvPr/>
        </p:nvGrpSpPr>
        <p:grpSpPr>
          <a:xfrm>
            <a:off x="105324" y="3698460"/>
            <a:ext cx="7767484" cy="3166823"/>
            <a:chOff x="105324" y="3698460"/>
            <a:chExt cx="7767484" cy="3166823"/>
          </a:xfrm>
        </p:grpSpPr>
        <p:grpSp>
          <p:nvGrpSpPr>
            <p:cNvPr id="21" name="Group 20">
              <a:extLst>
                <a:ext uri="{FF2B5EF4-FFF2-40B4-BE49-F238E27FC236}">
                  <a16:creationId xmlns:a16="http://schemas.microsoft.com/office/drawing/2014/main" id="{EBDA2D58-0ED5-4EB9-9091-D0D85457174B}"/>
                </a:ext>
              </a:extLst>
            </p:cNvPr>
            <p:cNvGrpSpPr/>
            <p:nvPr/>
          </p:nvGrpSpPr>
          <p:grpSpPr>
            <a:xfrm>
              <a:off x="509288" y="5490516"/>
              <a:ext cx="6360072" cy="1374767"/>
              <a:chOff x="118748" y="5332951"/>
              <a:chExt cx="6360072" cy="1374767"/>
            </a:xfrm>
          </p:grpSpPr>
          <p:sp>
            <p:nvSpPr>
              <p:cNvPr id="2" name="TextBox 1">
                <a:extLst>
                  <a:ext uri="{FF2B5EF4-FFF2-40B4-BE49-F238E27FC236}">
                    <a16:creationId xmlns:a16="http://schemas.microsoft.com/office/drawing/2014/main" id="{CBEECADD-3FD4-40DE-8319-47E8F6FF4BEE}"/>
                  </a:ext>
                </a:extLst>
              </p:cNvPr>
              <p:cNvSpPr txBox="1"/>
              <p:nvPr/>
            </p:nvSpPr>
            <p:spPr>
              <a:xfrm>
                <a:off x="1203958" y="5465319"/>
                <a:ext cx="527486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x-waiver</a:t>
                </a:r>
              </a:p>
            </p:txBody>
          </p:sp>
          <p:pic>
            <p:nvPicPr>
              <p:cNvPr id="20" name="Graphic 19" descr="Close">
                <a:extLst>
                  <a:ext uri="{FF2B5EF4-FFF2-40B4-BE49-F238E27FC236}">
                    <a16:creationId xmlns:a16="http://schemas.microsoft.com/office/drawing/2014/main" id="{5ABE8CEF-75A5-458B-BC80-0CF091B4D9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748" y="5332951"/>
                <a:ext cx="1374767" cy="1374767"/>
              </a:xfrm>
              <a:prstGeom prst="rect">
                <a:avLst/>
              </a:prstGeom>
            </p:spPr>
          </p:pic>
        </p:grpSp>
        <p:pic>
          <p:nvPicPr>
            <p:cNvPr id="14" name="Picture 13" descr="Text&#10;&#10;Description automatically generated">
              <a:extLst>
                <a:ext uri="{FF2B5EF4-FFF2-40B4-BE49-F238E27FC236}">
                  <a16:creationId xmlns:a16="http://schemas.microsoft.com/office/drawing/2014/main" id="{496C4A8B-20C4-4C2A-B523-A98D0D02D8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24" y="3698460"/>
              <a:ext cx="7767484" cy="1927968"/>
            </a:xfrm>
            <a:prstGeom prst="rect">
              <a:avLst/>
            </a:prstGeom>
          </p:spPr>
        </p:pic>
      </p:grpSp>
    </p:spTree>
    <p:extLst>
      <p:ext uri="{BB962C8B-B14F-4D97-AF65-F5344CB8AC3E}">
        <p14:creationId xmlns:p14="http://schemas.microsoft.com/office/powerpoint/2010/main" val="63919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7BCACC-D54A-4EE3-BF18-A326D604BC42}"/>
              </a:ext>
            </a:extLst>
          </p:cNvPr>
          <p:cNvSpPr>
            <a:spLocks noGrp="1"/>
          </p:cNvSpPr>
          <p:nvPr>
            <p:ph type="sldNum" sz="quarter" idx="12"/>
          </p:nvPr>
        </p:nvSpPr>
        <p:spPr/>
        <p:txBody>
          <a:bodyPr/>
          <a:lstStyle/>
          <a:p>
            <a:pPr defTabSz="457200">
              <a:defRPr/>
            </a:pPr>
            <a:fld id="{1271A09D-B238-CC49-8083-E93D66A072E7}" type="slidenum">
              <a:rPr lang="en-US" smtClean="0">
                <a:solidFill>
                  <a:prstClr val="black">
                    <a:tint val="75000"/>
                  </a:prstClr>
                </a:solidFill>
              </a:rPr>
              <a:pPr defTabSz="457200">
                <a:defRPr/>
              </a:pPr>
              <a:t>36</a:t>
            </a:fld>
            <a:endParaRPr lang="en-US">
              <a:solidFill>
                <a:prstClr val="black">
                  <a:tint val="75000"/>
                </a:prstClr>
              </a:solidFill>
            </a:endParaRPr>
          </a:p>
        </p:txBody>
      </p:sp>
      <p:sp>
        <p:nvSpPr>
          <p:cNvPr id="6" name="TextBox 5">
            <a:extLst>
              <a:ext uri="{FF2B5EF4-FFF2-40B4-BE49-F238E27FC236}">
                <a16:creationId xmlns:a16="http://schemas.microsoft.com/office/drawing/2014/main" id="{0C60D407-8ADA-40F0-9594-2E8017B113D0}"/>
              </a:ext>
            </a:extLst>
          </p:cNvPr>
          <p:cNvSpPr txBox="1"/>
          <p:nvPr/>
        </p:nvSpPr>
        <p:spPr>
          <a:xfrm>
            <a:off x="3788228" y="0"/>
            <a:ext cx="3770812" cy="923330"/>
          </a:xfrm>
          <a:prstGeom prst="rect">
            <a:avLst/>
          </a:prstGeom>
          <a:noFill/>
        </p:spPr>
        <p:txBody>
          <a:bodyPr wrap="square">
            <a:spAutoFit/>
          </a:bodyPr>
          <a:lstStyle/>
          <a:p>
            <a:endParaRPr lang="en-US" dirty="0">
              <a:hlinkClick r:id="rId2"/>
            </a:endParaRPr>
          </a:p>
          <a:p>
            <a:r>
              <a:rPr lang="en-US" dirty="0">
                <a:hlinkClick r:id="rId2"/>
              </a:rPr>
              <a:t>https://buprenorphine.samhsa.gov/forms/select-practitioner-type.php</a:t>
            </a:r>
            <a:r>
              <a:rPr lang="en-US" dirty="0"/>
              <a:t> </a:t>
            </a:r>
          </a:p>
        </p:txBody>
      </p:sp>
      <p:sp>
        <p:nvSpPr>
          <p:cNvPr id="7" name="TextBox 6">
            <a:extLst>
              <a:ext uri="{FF2B5EF4-FFF2-40B4-BE49-F238E27FC236}">
                <a16:creationId xmlns:a16="http://schemas.microsoft.com/office/drawing/2014/main" id="{1DC39992-B4CF-4932-AA51-2D88B632C11C}"/>
              </a:ext>
            </a:extLst>
          </p:cNvPr>
          <p:cNvSpPr txBox="1"/>
          <p:nvPr/>
        </p:nvSpPr>
        <p:spPr>
          <a:xfrm>
            <a:off x="888273" y="308597"/>
            <a:ext cx="2569029" cy="369332"/>
          </a:xfrm>
          <a:prstGeom prst="rect">
            <a:avLst/>
          </a:prstGeom>
          <a:noFill/>
        </p:spPr>
        <p:txBody>
          <a:bodyPr wrap="square" rtlCol="0">
            <a:spAutoFit/>
          </a:bodyPr>
          <a:lstStyle/>
          <a:p>
            <a:r>
              <a:rPr lang="en-US" b="1" dirty="0"/>
              <a:t>Link to start the process:</a:t>
            </a:r>
          </a:p>
        </p:txBody>
      </p:sp>
      <p:sp>
        <p:nvSpPr>
          <p:cNvPr id="9" name="TextBox 8">
            <a:extLst>
              <a:ext uri="{FF2B5EF4-FFF2-40B4-BE49-F238E27FC236}">
                <a16:creationId xmlns:a16="http://schemas.microsoft.com/office/drawing/2014/main" id="{AB697671-68FB-49DB-9530-0E932DA0958B}"/>
              </a:ext>
            </a:extLst>
          </p:cNvPr>
          <p:cNvSpPr txBox="1"/>
          <p:nvPr/>
        </p:nvSpPr>
        <p:spPr>
          <a:xfrm>
            <a:off x="609600" y="1489387"/>
            <a:ext cx="10354493" cy="5632311"/>
          </a:xfrm>
          <a:prstGeom prst="rect">
            <a:avLst/>
          </a:prstGeom>
          <a:noFill/>
        </p:spPr>
        <p:txBody>
          <a:bodyPr wrap="square">
            <a:spAutoFit/>
          </a:bodyPr>
          <a:lstStyle/>
          <a:p>
            <a:pPr marL="91440" indent="-171450">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Go to the following link: </a:t>
            </a:r>
            <a:r>
              <a:rPr lang="en-US" sz="2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tooltip="https://buprenorphine.samhsa.gov/forms/select-practitioner-type.php"/>
              </a:rPr>
              <a:t>SAMHSA DATA Waiver</a:t>
            </a:r>
            <a:endParaRPr lang="en-US" sz="2000" u="sng"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91440" indent="-171450">
              <a:buFont typeface="Arial" panose="020B0604020202020204" pitchFamily="34" charset="0"/>
              <a:buChar char="•"/>
            </a:pPr>
            <a:endParaRPr lang="en-US" sz="2000" u="sng"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91440" indent="-1714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Fill in next page with DEA number and state license number. </a:t>
            </a:r>
            <a:br>
              <a:rPr lang="en-US" sz="2000" dirty="0">
                <a:effectLst/>
                <a:latin typeface="Arial" panose="020B0604020202020204" pitchFamily="34" charset="0"/>
                <a:ea typeface="Calibri" panose="020F0502020204030204" pitchFamily="34" charset="0"/>
                <a:cs typeface="Arial" panose="020B0604020202020204" pitchFamily="34" charset="0"/>
              </a:rPr>
            </a:b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91440" indent="-1714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Choose to apply for the 30-patient level.  Under the notice of intent, you are only </a:t>
            </a:r>
          </a:p>
          <a:p>
            <a:pPr marL="91440" lvl="1"/>
            <a:r>
              <a:rPr lang="en-US" sz="2000" dirty="0">
                <a:latin typeface="Arial" panose="020B0604020202020204" pitchFamily="34" charset="0"/>
                <a:ea typeface="Calibri" panose="020F0502020204030204" pitchFamily="34" charset="0"/>
                <a:cs typeface="Arial" panose="020B0604020202020204" pitchFamily="34" charset="0"/>
              </a:rPr>
              <a:t> able to apply for the 30-patient level. </a:t>
            </a:r>
          </a:p>
          <a:p>
            <a:pPr marL="91440" lvl="1"/>
            <a:endParaRPr lang="en-US" sz="2000" dirty="0">
              <a:latin typeface="Arial" panose="020B0604020202020204" pitchFamily="34" charset="0"/>
              <a:ea typeface="Calibri" panose="020F0502020204030204" pitchFamily="34" charset="0"/>
              <a:cs typeface="Arial" panose="020B0604020202020204" pitchFamily="34" charset="0"/>
            </a:endParaRPr>
          </a:p>
          <a:p>
            <a:pPr marL="182880" indent="-173736">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Under section 8, select "other" for the criteria for qualification.  The form did ask us to fill out the date, city, and state where the certifying criteria took place. Fill out today's date and under "city"  put "Practice Guidelines".  Leave the state where you are licensed.  This may change in the future and another box may pop up per SAMSHA.  The key is to put "practice guidelines" as the criteria for qualification. </a:t>
            </a:r>
          </a:p>
          <a:p>
            <a:pPr marL="91440">
              <a:buFont typeface="Arial" panose="020B0604020202020204" pitchFamily="34" charset="0"/>
              <a:buChar char="•"/>
            </a:pPr>
            <a:endParaRPr lang="en-US" sz="2000" dirty="0">
              <a:latin typeface="Arial" panose="020B0604020202020204" pitchFamily="34" charset="0"/>
              <a:ea typeface="Calibri" panose="020F0502020204030204" pitchFamily="34" charset="0"/>
              <a:cs typeface="Arial" panose="020B0604020202020204" pitchFamily="34" charset="0"/>
            </a:endParaRPr>
          </a:p>
          <a:p>
            <a:pPr marL="91440" indent="-1714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Fill out the other areas with the appropriate information and with your preferences.  </a:t>
            </a:r>
          </a:p>
          <a:p>
            <a:pPr marL="91440"/>
            <a:br>
              <a:rPr lang="en-US" sz="2000" dirty="0">
                <a:effectLst/>
                <a:latin typeface="Arial" panose="020B0604020202020204" pitchFamily="34" charset="0"/>
                <a:ea typeface="Calibri" panose="020F0502020204030204" pitchFamily="34" charset="0"/>
                <a:cs typeface="Arial" panose="020B0604020202020204" pitchFamily="34" charset="0"/>
              </a:rPr>
            </a:br>
            <a:br>
              <a:rPr lang="en-US" sz="2000" dirty="0">
                <a:effectLst/>
                <a:latin typeface="Arial" panose="020B0604020202020204" pitchFamily="34" charset="0"/>
                <a:ea typeface="Calibri" panose="020F0502020204030204" pitchFamily="34" charset="0"/>
                <a:cs typeface="Arial" panose="020B0604020202020204" pitchFamily="34" charset="0"/>
              </a:rPr>
            </a:br>
            <a:br>
              <a:rPr lang="en-US" sz="2000" dirty="0">
                <a:effectLst/>
                <a:latin typeface="Arial" panose="020B0604020202020204" pitchFamily="34" charset="0"/>
                <a:ea typeface="Calibri" panose="020F050202020403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11" name="Picture 10" descr="A picture containing timeline&#10;&#10;Description automatically generated">
            <a:extLst>
              <a:ext uri="{FF2B5EF4-FFF2-40B4-BE49-F238E27FC236}">
                <a16:creationId xmlns:a16="http://schemas.microsoft.com/office/drawing/2014/main" id="{B7294727-1C65-4632-81D7-BC81B433D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8080" y="125414"/>
            <a:ext cx="4517778" cy="1916488"/>
          </a:xfrm>
          <a:prstGeom prst="rect">
            <a:avLst/>
          </a:prstGeom>
        </p:spPr>
      </p:pic>
    </p:spTree>
    <p:extLst>
      <p:ext uri="{BB962C8B-B14F-4D97-AF65-F5344CB8AC3E}">
        <p14:creationId xmlns:p14="http://schemas.microsoft.com/office/powerpoint/2010/main" val="1123187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3D0CFD42-A44D-4703-99F4-305D86FDB5CC}"/>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8907"/>
          <a:stretch/>
        </p:blipFill>
        <p:spPr>
          <a:xfrm>
            <a:off x="-76189" y="33078"/>
            <a:ext cx="12191979" cy="6857990"/>
          </a:xfrm>
          <a:prstGeom prst="rect">
            <a:avLst/>
          </a:prstGeom>
        </p:spPr>
      </p:pic>
      <p:sp>
        <p:nvSpPr>
          <p:cNvPr id="2" name="Title 1">
            <a:extLst>
              <a:ext uri="{FF2B5EF4-FFF2-40B4-BE49-F238E27FC236}">
                <a16:creationId xmlns:a16="http://schemas.microsoft.com/office/drawing/2014/main" id="{8F359F9C-AF5E-43B3-A55C-9791BAC5B14C}"/>
              </a:ext>
            </a:extLst>
          </p:cNvPr>
          <p:cNvSpPr>
            <a:spLocks noGrp="1"/>
          </p:cNvSpPr>
          <p:nvPr>
            <p:ph type="title"/>
          </p:nvPr>
        </p:nvSpPr>
        <p:spPr>
          <a:xfrm>
            <a:off x="762001" y="203674"/>
            <a:ext cx="10515600" cy="1325563"/>
          </a:xfrm>
        </p:spPr>
        <p:txBody>
          <a:bodyPr>
            <a:normAutofit/>
          </a:bodyPr>
          <a:lstStyle/>
          <a:p>
            <a:r>
              <a:rPr lang="en-US" sz="4400" dirty="0">
                <a:solidFill>
                  <a:srgbClr val="003399"/>
                </a:solidFill>
                <a:latin typeface="Georgia" panose="02040502050405020303" pitchFamily="18" charset="0"/>
              </a:rPr>
              <a:t>Patient Themes </a:t>
            </a:r>
            <a:r>
              <a:rPr lang="en-US" sz="3600" dirty="0">
                <a:solidFill>
                  <a:srgbClr val="003399"/>
                </a:solidFill>
                <a:latin typeface="Georgia" panose="02040502050405020303" pitchFamily="18" charset="0"/>
              </a:rPr>
              <a:t>(CTN 0069 &amp; 0079)</a:t>
            </a:r>
          </a:p>
        </p:txBody>
      </p:sp>
      <p:sp>
        <p:nvSpPr>
          <p:cNvPr id="12"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5DFFF7E2-4C03-4FAB-848B-9211FC02CB28}"/>
              </a:ext>
            </a:extLst>
          </p:cNvPr>
          <p:cNvSpPr>
            <a:spLocks noGrp="1"/>
          </p:cNvSpPr>
          <p:nvPr>
            <p:ph idx="1"/>
          </p:nvPr>
        </p:nvSpPr>
        <p:spPr>
          <a:xfrm>
            <a:off x="381000" y="2019872"/>
            <a:ext cx="10591800" cy="4176897"/>
          </a:xfrm>
        </p:spPr>
        <p:txBody>
          <a:bodyPr>
            <a:normAutofit/>
          </a:bodyPr>
          <a:lstStyle/>
          <a:p>
            <a:pPr>
              <a:spcBef>
                <a:spcPts val="1200"/>
              </a:spcBef>
            </a:pPr>
            <a:r>
              <a:rPr lang="en-US" sz="2200" b="1" dirty="0">
                <a:solidFill>
                  <a:schemeClr val="bg1"/>
                </a:solidFill>
                <a:latin typeface="Georgia" panose="02040502050405020303" pitchFamily="18" charset="0"/>
              </a:rPr>
              <a:t>Need for low-barrier access to treatment in the ED, particularly after overdose</a:t>
            </a:r>
          </a:p>
          <a:p>
            <a:pPr>
              <a:spcBef>
                <a:spcPts val="1200"/>
              </a:spcBef>
            </a:pPr>
            <a:r>
              <a:rPr lang="en-US" sz="2200" b="1" dirty="0">
                <a:solidFill>
                  <a:schemeClr val="bg1"/>
                </a:solidFill>
                <a:latin typeface="Georgia" panose="02040502050405020303" pitchFamily="18" charset="0"/>
              </a:rPr>
              <a:t>Sense that ED staff did not understand addiction or perceive it as a medical disease</a:t>
            </a:r>
          </a:p>
          <a:p>
            <a:pPr>
              <a:spcBef>
                <a:spcPts val="1200"/>
              </a:spcBef>
            </a:pPr>
            <a:r>
              <a:rPr lang="en-US" sz="2200" b="1" dirty="0">
                <a:solidFill>
                  <a:schemeClr val="bg1"/>
                </a:solidFill>
                <a:latin typeface="Georgia" panose="02040502050405020303" pitchFamily="18" charset="0"/>
              </a:rPr>
              <a:t>Perception that pain and medical issues were minimized or not taken seriously because of history of addiction</a:t>
            </a:r>
          </a:p>
          <a:p>
            <a:pPr>
              <a:spcBef>
                <a:spcPts val="1200"/>
              </a:spcBef>
            </a:pPr>
            <a:r>
              <a:rPr lang="en-US" sz="2200" b="1" dirty="0">
                <a:solidFill>
                  <a:schemeClr val="bg1"/>
                </a:solidFill>
                <a:latin typeface="Georgia" panose="02040502050405020303" pitchFamily="18" charset="0"/>
              </a:rPr>
              <a:t>History of feeling stigmatized while receiving ED care, with recent variability noted across EDs </a:t>
            </a:r>
          </a:p>
          <a:p>
            <a:pPr>
              <a:spcBef>
                <a:spcPts val="1200"/>
              </a:spcBef>
            </a:pPr>
            <a:r>
              <a:rPr lang="en-US" sz="2200" b="1" dirty="0">
                <a:solidFill>
                  <a:schemeClr val="bg1"/>
                </a:solidFill>
                <a:latin typeface="Georgia" panose="02040502050405020303" pitchFamily="18" charset="0"/>
              </a:rPr>
              <a:t>Rare positive experiences with clinicians</a:t>
            </a:r>
            <a:br>
              <a:rPr lang="en-US" sz="2200" b="1" dirty="0">
                <a:solidFill>
                  <a:schemeClr val="bg1"/>
                </a:solidFill>
                <a:latin typeface="Georgia" panose="02040502050405020303" pitchFamily="18" charset="0"/>
              </a:rPr>
            </a:br>
            <a:endParaRPr lang="en-US" sz="2200" b="1" dirty="0">
              <a:solidFill>
                <a:schemeClr val="bg1"/>
              </a:solidFill>
              <a:latin typeface="Georgia" panose="02040502050405020303" pitchFamily="18" charset="0"/>
            </a:endParaRPr>
          </a:p>
          <a:p>
            <a:endParaRPr lang="en-US" sz="2200" dirty="0">
              <a:solidFill>
                <a:srgbClr val="FFFFFF"/>
              </a:solidFill>
            </a:endParaRPr>
          </a:p>
        </p:txBody>
      </p:sp>
      <p:sp>
        <p:nvSpPr>
          <p:cNvPr id="7" name="TextBox 6">
            <a:extLst>
              <a:ext uri="{FF2B5EF4-FFF2-40B4-BE49-F238E27FC236}">
                <a16:creationId xmlns:a16="http://schemas.microsoft.com/office/drawing/2014/main" id="{CDF91148-5FDB-4080-8A17-0AE79FA1B642}"/>
              </a:ext>
            </a:extLst>
          </p:cNvPr>
          <p:cNvSpPr txBox="1"/>
          <p:nvPr/>
        </p:nvSpPr>
        <p:spPr>
          <a:xfrm>
            <a:off x="7848600" y="5176456"/>
            <a:ext cx="299683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a:ea typeface="+mn-ea"/>
                <a:cs typeface="+mn-cs"/>
              </a:rPr>
              <a:t>Stigma</a:t>
            </a:r>
          </a:p>
        </p:txBody>
      </p:sp>
    </p:spTree>
    <p:extLst>
      <p:ext uri="{BB962C8B-B14F-4D97-AF65-F5344CB8AC3E}">
        <p14:creationId xmlns:p14="http://schemas.microsoft.com/office/powerpoint/2010/main" val="27810458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82693"/>
            <a:ext cx="8229600" cy="1143000"/>
          </a:xfrm>
        </p:spPr>
        <p:txBody>
          <a:bodyPr/>
          <a:lstStyle/>
          <a:p>
            <a:r>
              <a:rPr lang="en-US" b="1" dirty="0">
                <a:solidFill>
                  <a:srgbClr val="0000B8"/>
                </a:solidFill>
                <a:latin typeface="Georgia" panose="02040502050405020303" pitchFamily="18" charset="0"/>
                <a:cs typeface="Arial" panose="020B0604020202020204" pitchFamily="34" charset="0"/>
              </a:rPr>
              <a:t>Words Matter</a:t>
            </a:r>
          </a:p>
        </p:txBody>
      </p:sp>
      <p:pic>
        <p:nvPicPr>
          <p:cNvPr id="4" name="Picture 3" descr="Screen Clippi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0" y="1113349"/>
            <a:ext cx="7163824" cy="52187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53E58D3E-7056-4BEB-92DB-1C9F41F2E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271" y="13063"/>
            <a:ext cx="5137714" cy="6858000"/>
          </a:xfrm>
          <a:prstGeom prst="rect">
            <a:avLst/>
          </a:prstGeom>
        </p:spPr>
      </p:pic>
    </p:spTree>
    <p:extLst>
      <p:ext uri="{BB962C8B-B14F-4D97-AF65-F5344CB8AC3E}">
        <p14:creationId xmlns:p14="http://schemas.microsoft.com/office/powerpoint/2010/main" val="208740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35C57-15DA-4979-9AD9-8D7C6C1E8D2E}"/>
              </a:ext>
            </a:extLst>
          </p:cNvPr>
          <p:cNvSpPr>
            <a:spLocks noGrp="1"/>
          </p:cNvSpPr>
          <p:nvPr>
            <p:ph type="title"/>
          </p:nvPr>
        </p:nvSpPr>
        <p:spPr/>
        <p:txBody>
          <a:bodyPr/>
          <a:lstStyle/>
          <a:p>
            <a:r>
              <a:rPr lang="en-US" dirty="0">
                <a:latin typeface="Georgia" panose="02040502050405020303" pitchFamily="18" charset="0"/>
              </a:rPr>
              <a:t>Patient Barriers</a:t>
            </a:r>
          </a:p>
        </p:txBody>
      </p:sp>
      <p:sp>
        <p:nvSpPr>
          <p:cNvPr id="3" name="Content Placeholder 2">
            <a:extLst>
              <a:ext uri="{FF2B5EF4-FFF2-40B4-BE49-F238E27FC236}">
                <a16:creationId xmlns:a16="http://schemas.microsoft.com/office/drawing/2014/main" id="{A9F065F4-8378-4A1D-80CF-219DF2B7D9EA}"/>
              </a:ext>
            </a:extLst>
          </p:cNvPr>
          <p:cNvSpPr>
            <a:spLocks noGrp="1"/>
          </p:cNvSpPr>
          <p:nvPr>
            <p:ph idx="1"/>
          </p:nvPr>
        </p:nvSpPr>
        <p:spPr>
          <a:xfrm>
            <a:off x="1209221" y="1447800"/>
            <a:ext cx="9773558" cy="3581399"/>
          </a:xfrm>
        </p:spPr>
        <p:txBody>
          <a:bodyPr/>
          <a:lstStyle/>
          <a:p>
            <a:r>
              <a:rPr lang="en-US" sz="2400" b="1" dirty="0">
                <a:latin typeface="Georgia" panose="02040502050405020303" pitchFamily="18" charset="0"/>
              </a:rPr>
              <a:t>Inability to obtain life-saving medications at the ED touchpoint  </a:t>
            </a:r>
          </a:p>
          <a:p>
            <a:pPr lvl="1"/>
            <a:r>
              <a:rPr lang="en-US" sz="2000" dirty="0">
                <a:latin typeface="Georgia" panose="02040502050405020303" pitchFamily="18" charset="0"/>
              </a:rPr>
              <a:t>Provider does not have an X-waiver to prescribe</a:t>
            </a:r>
          </a:p>
          <a:p>
            <a:pPr lvl="1"/>
            <a:r>
              <a:rPr lang="en-US" sz="2000" dirty="0">
                <a:latin typeface="Georgia" panose="02040502050405020303" pitchFamily="18" charset="0"/>
              </a:rPr>
              <a:t>Patient not in sufficient withdrawal to obtain ED dosing, and unobserved induction not possible without an X-waivered provider </a:t>
            </a:r>
          </a:p>
          <a:p>
            <a:pPr marL="514350" indent="-457200"/>
            <a:r>
              <a:rPr lang="en-US" sz="2400" b="1" dirty="0">
                <a:latin typeface="Georgia" panose="02040502050405020303" pitchFamily="18" charset="0"/>
              </a:rPr>
              <a:t>Difficulty filling prescription</a:t>
            </a:r>
          </a:p>
          <a:p>
            <a:pPr marL="914400" lvl="1" indent="-457200"/>
            <a:r>
              <a:rPr lang="en-US" sz="2000" dirty="0">
                <a:latin typeface="Georgia" panose="02040502050405020303" pitchFamily="18" charset="0"/>
              </a:rPr>
              <a:t>Lack of proper identification and/or transportation </a:t>
            </a:r>
          </a:p>
          <a:p>
            <a:pPr marL="914400" lvl="1" indent="-457200"/>
            <a:r>
              <a:rPr lang="en-US" sz="2000" dirty="0">
                <a:latin typeface="Georgia" panose="02040502050405020303" pitchFamily="18" charset="0"/>
              </a:rPr>
              <a:t>Required insurance preapproval </a:t>
            </a:r>
          </a:p>
          <a:p>
            <a:pPr marL="514350" indent="-457200"/>
            <a:r>
              <a:rPr lang="en-US" sz="2400" b="1" dirty="0">
                <a:latin typeface="Georgia" panose="02040502050405020303" pitchFamily="18" charset="0"/>
              </a:rPr>
              <a:t>Vulnerable populations with unstable housing and under/non-insured</a:t>
            </a:r>
          </a:p>
        </p:txBody>
      </p:sp>
      <p:sp>
        <p:nvSpPr>
          <p:cNvPr id="5" name="TextBox 4">
            <a:extLst>
              <a:ext uri="{FF2B5EF4-FFF2-40B4-BE49-F238E27FC236}">
                <a16:creationId xmlns:a16="http://schemas.microsoft.com/office/drawing/2014/main" id="{D41D4FDC-3D52-490B-9789-86EE8665DE16}"/>
              </a:ext>
            </a:extLst>
          </p:cNvPr>
          <p:cNvSpPr txBox="1"/>
          <p:nvPr/>
        </p:nvSpPr>
        <p:spPr>
          <a:xfrm>
            <a:off x="10096500" y="6400800"/>
            <a:ext cx="2057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78341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322C6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C45FA-4AC1-4281-99A4-5EB7D7F8BF16}"/>
              </a:ext>
            </a:extLst>
          </p:cNvPr>
          <p:cNvSpPr txBox="1"/>
          <p:nvPr/>
        </p:nvSpPr>
        <p:spPr>
          <a:xfrm>
            <a:off x="8724181" y="6400800"/>
            <a:ext cx="3505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Georgia"/>
                <a:ea typeface="+mn-ea"/>
                <a:cs typeface="+mn-cs"/>
              </a:rPr>
              <a:t>Results from 2020 NSDUH, </a:t>
            </a:r>
            <a:r>
              <a:rPr lang="en-US" sz="1400" dirty="0">
                <a:solidFill>
                  <a:srgbClr val="FFFFFF"/>
                </a:solidFill>
                <a:latin typeface="Georgia"/>
              </a:rPr>
              <a:t>October</a:t>
            </a:r>
            <a:r>
              <a:rPr kumimoji="0" lang="en-US" sz="1400" b="0" i="0" u="none" strike="noStrike" kern="1200" cap="none" spc="0" normalizeH="0" baseline="0" noProof="0" dirty="0">
                <a:ln>
                  <a:noFill/>
                </a:ln>
                <a:solidFill>
                  <a:srgbClr val="FFFFFF"/>
                </a:solidFill>
                <a:effectLst/>
                <a:uLnTx/>
                <a:uFillTx/>
                <a:latin typeface="Georgia"/>
                <a:ea typeface="+mn-ea"/>
                <a:cs typeface="+mn-cs"/>
              </a:rPr>
              <a:t> 2021</a:t>
            </a:r>
          </a:p>
        </p:txBody>
      </p:sp>
      <p:sp>
        <p:nvSpPr>
          <p:cNvPr id="3" name="TextBox 2">
            <a:extLst>
              <a:ext uri="{FF2B5EF4-FFF2-40B4-BE49-F238E27FC236}">
                <a16:creationId xmlns:a16="http://schemas.microsoft.com/office/drawing/2014/main" id="{0D4A8D55-1004-4124-B335-FA395E3FA814}"/>
              </a:ext>
            </a:extLst>
          </p:cNvPr>
          <p:cNvSpPr txBox="1"/>
          <p:nvPr/>
        </p:nvSpPr>
        <p:spPr>
          <a:xfrm>
            <a:off x="1295400" y="1219200"/>
            <a:ext cx="998220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FFFFFF"/>
                </a:solidFill>
                <a:latin typeface="Georgia"/>
              </a:rPr>
              <a:t>40</a:t>
            </a:r>
            <a:r>
              <a:rPr kumimoji="0" lang="en-US" sz="3200" b="0" i="0" u="none" strike="noStrike" kern="1200" cap="none" spc="0" normalizeH="0" baseline="0" noProof="0" dirty="0">
                <a:ln>
                  <a:noFill/>
                </a:ln>
                <a:solidFill>
                  <a:srgbClr val="FFFFFF"/>
                </a:solidFill>
                <a:effectLst/>
                <a:uLnTx/>
                <a:uFillTx/>
                <a:latin typeface="Georgia"/>
                <a:ea typeface="+mn-ea"/>
                <a:cs typeface="+mn-cs"/>
              </a:rPr>
              <a:t>.3 million Americans &gt;12 years of age have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a:ea typeface="+mn-ea"/>
                <a:cs typeface="+mn-cs"/>
              </a:rPr>
              <a:t>	 substance use disorder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a:ea typeface="+mn-ea"/>
                <a:cs typeface="+mn-cs"/>
              </a:rPr>
              <a:t>   2.7 million have an opioid use disorder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a:ea typeface="+mn-ea"/>
                <a:cs typeface="+mn-cs"/>
              </a:rPr>
              <a:t>   9.3 million report non-medical use of pain relievers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Georgia"/>
                <a:ea typeface="+mn-ea"/>
                <a:cs typeface="+mn-cs"/>
              </a:rPr>
              <a:t>	 in the past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3796331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610600" cy="1143000"/>
          </a:xfrm>
        </p:spPr>
        <p:txBody>
          <a:bodyPr>
            <a:noAutofit/>
          </a:bodyPr>
          <a:lstStyle/>
          <a:p>
            <a:r>
              <a:rPr lang="en-US" dirty="0">
                <a:latin typeface="Arial" panose="020B0604020202020204" pitchFamily="34" charset="0"/>
                <a:cs typeface="Arial" panose="020B0604020202020204" pitchFamily="34" charset="0"/>
              </a:rPr>
              <a:t>Translating Research into Practice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4930" y="1314120"/>
            <a:ext cx="3996071" cy="493428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30964" y="2152651"/>
            <a:ext cx="9144000" cy="2393423"/>
          </a:xfrm>
          <a:prstGeom prst="rect">
            <a:avLst/>
          </a:prstGeom>
        </p:spPr>
      </p:pic>
      <p:grpSp>
        <p:nvGrpSpPr>
          <p:cNvPr id="8" name="Group 7"/>
          <p:cNvGrpSpPr/>
          <p:nvPr/>
        </p:nvGrpSpPr>
        <p:grpSpPr>
          <a:xfrm>
            <a:off x="3276600" y="2819400"/>
            <a:ext cx="4817436" cy="707887"/>
            <a:chOff x="1752600" y="2819399"/>
            <a:chExt cx="4817436" cy="707887"/>
          </a:xfrm>
        </p:grpSpPr>
        <p:sp>
          <p:nvSpPr>
            <p:cNvPr id="5" name="TextBox 4"/>
            <p:cNvSpPr txBox="1"/>
            <p:nvPr/>
          </p:nvSpPr>
          <p:spPr>
            <a:xfrm>
              <a:off x="1752600" y="2819400"/>
              <a:ext cx="167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DCEAF">
                      <a:lumMod val="20000"/>
                      <a:lumOff val="80000"/>
                    </a:srgbClr>
                  </a:solidFill>
                  <a:effectLst/>
                  <a:uLnTx/>
                  <a:uFillTx/>
                  <a:latin typeface="Arial"/>
                  <a:ea typeface="+mn-ea"/>
                  <a:cs typeface="+mn-cs"/>
                </a:rPr>
                <a:t>Initiating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DCEAF">
                      <a:lumMod val="20000"/>
                      <a:lumOff val="80000"/>
                    </a:srgbClr>
                  </a:solidFill>
                  <a:effectLst/>
                  <a:uLnTx/>
                  <a:uFillTx/>
                  <a:latin typeface="Arial"/>
                  <a:ea typeface="+mn-ea"/>
                  <a:cs typeface="+mn-cs"/>
                </a:rPr>
                <a:t>Treatment</a:t>
              </a:r>
            </a:p>
          </p:txBody>
        </p:sp>
        <p:sp>
          <p:nvSpPr>
            <p:cNvPr id="7" name="TextBox 6"/>
            <p:cNvSpPr txBox="1"/>
            <p:nvPr/>
          </p:nvSpPr>
          <p:spPr>
            <a:xfrm>
              <a:off x="5274636" y="2819399"/>
              <a:ext cx="1295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DCEAF">
                      <a:lumMod val="20000"/>
                      <a:lumOff val="80000"/>
                    </a:srgbClr>
                  </a:solidFill>
                  <a:effectLst/>
                  <a:uLnTx/>
                  <a:uFillTx/>
                  <a:latin typeface="Arial"/>
                  <a:ea typeface="+mn-ea"/>
                  <a:cs typeface="+mn-cs"/>
                </a:rPr>
                <a:t>Direct Linkage</a:t>
              </a:r>
            </a:p>
          </p:txBody>
        </p:sp>
      </p:grpSp>
    </p:spTree>
    <p:extLst>
      <p:ext uri="{BB962C8B-B14F-4D97-AF65-F5344CB8AC3E}">
        <p14:creationId xmlns:p14="http://schemas.microsoft.com/office/powerpoint/2010/main" val="129678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ED962F00-E909-4DBF-BCEB-432B91DC1D11}"/>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11000" r="-2" b="-2"/>
          <a:stretch/>
        </p:blipFill>
        <p:spPr>
          <a:xfrm>
            <a:off x="1521372" y="2"/>
            <a:ext cx="9143980" cy="6857999"/>
          </a:xfrm>
          <a:prstGeom prst="rect">
            <a:avLst/>
          </a:prstGeom>
        </p:spPr>
      </p:pic>
      <p:sp>
        <p:nvSpPr>
          <p:cNvPr id="4" name="AutoShape 2" descr="Image result for what do i need to do">
            <a:extLst>
              <a:ext uri="{FF2B5EF4-FFF2-40B4-BE49-F238E27FC236}">
                <a16:creationId xmlns:a16="http://schemas.microsoft.com/office/drawing/2014/main" id="{140B2F79-10E3-4D26-92F5-70DB197B18B5}"/>
              </a:ext>
            </a:extLst>
          </p:cNvPr>
          <p:cNvSpPr>
            <a:spLocks noChangeAspect="1" noChangeArrowheads="1"/>
          </p:cNvSpPr>
          <p:nvPr/>
        </p:nvSpPr>
        <p:spPr bwMode="auto">
          <a:xfrm>
            <a:off x="5943600" y="1371600"/>
            <a:ext cx="2209800" cy="2209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5EAF17F3-69E1-4B99-9020-AFE3AB56AF87}"/>
              </a:ext>
            </a:extLst>
          </p:cNvPr>
          <p:cNvSpPr txBox="1"/>
          <p:nvPr/>
        </p:nvSpPr>
        <p:spPr>
          <a:xfrm>
            <a:off x="1873459" y="2743200"/>
            <a:ext cx="5029200" cy="914400"/>
          </a:xfrm>
          <a:prstGeom prst="rect">
            <a:avLst/>
          </a:prstGeom>
        </p:spPr>
        <p:txBody>
          <a:bodyPr vert="horz" lIns="91440" tIns="45720" rIns="91440" bIns="45720" rtlCol="0" anchor="b">
            <a:normAutofit fontScale="775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a:ea typeface="+mn-ea"/>
                <a:cs typeface="+mn-cs"/>
              </a:rPr>
              <a:t>How do I start buprenorphine in the ED?</a:t>
            </a:r>
          </a:p>
        </p:txBody>
      </p:sp>
    </p:spTree>
    <p:extLst>
      <p:ext uri="{BB962C8B-B14F-4D97-AF65-F5344CB8AC3E}">
        <p14:creationId xmlns:p14="http://schemas.microsoft.com/office/powerpoint/2010/main" val="979468864"/>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118D22-F25D-492B-99B1-CFEE0C68C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634837" cy="6858000"/>
          </a:xfrm>
          <a:prstGeom prst="rect">
            <a:avLst/>
          </a:prstGeom>
        </p:spPr>
      </p:pic>
      <p:grpSp>
        <p:nvGrpSpPr>
          <p:cNvPr id="10" name="Group 9">
            <a:extLst>
              <a:ext uri="{FF2B5EF4-FFF2-40B4-BE49-F238E27FC236}">
                <a16:creationId xmlns:a16="http://schemas.microsoft.com/office/drawing/2014/main" id="{DE2270AF-DDF0-4247-9C08-EAFD765AFE5C}"/>
              </a:ext>
            </a:extLst>
          </p:cNvPr>
          <p:cNvGrpSpPr/>
          <p:nvPr/>
        </p:nvGrpSpPr>
        <p:grpSpPr>
          <a:xfrm>
            <a:off x="5638800" y="957469"/>
            <a:ext cx="1600200" cy="1750439"/>
            <a:chOff x="5638800" y="957469"/>
            <a:chExt cx="1600200" cy="1750439"/>
          </a:xfrm>
        </p:grpSpPr>
        <p:pic>
          <p:nvPicPr>
            <p:cNvPr id="8" name="Graphic 7" descr="Lightbulb">
              <a:extLst>
                <a:ext uri="{FF2B5EF4-FFF2-40B4-BE49-F238E27FC236}">
                  <a16:creationId xmlns:a16="http://schemas.microsoft.com/office/drawing/2014/main" id="{0CB431C8-5D27-4684-906B-579B9C2543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1200" y="957469"/>
              <a:ext cx="1295400" cy="1295400"/>
            </a:xfrm>
            <a:prstGeom prst="rect">
              <a:avLst/>
            </a:prstGeom>
          </p:spPr>
        </p:pic>
        <p:sp>
          <p:nvSpPr>
            <p:cNvPr id="9" name="TextBox 8">
              <a:extLst>
                <a:ext uri="{FF2B5EF4-FFF2-40B4-BE49-F238E27FC236}">
                  <a16:creationId xmlns:a16="http://schemas.microsoft.com/office/drawing/2014/main" id="{5186AC56-1DB6-4F1C-A490-FB2290210188}"/>
                </a:ext>
              </a:extLst>
            </p:cNvPr>
            <p:cNvSpPr txBox="1"/>
            <p:nvPr/>
          </p:nvSpPr>
          <p:spPr>
            <a:xfrm>
              <a:off x="5638800" y="2246243"/>
              <a:ext cx="1600200" cy="461665"/>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eorgia"/>
                  <a:ea typeface="+mn-ea"/>
                  <a:cs typeface="+mn-cs"/>
                </a:rPr>
                <a:t>Resources</a:t>
              </a:r>
            </a:p>
          </p:txBody>
        </p:sp>
      </p:grpSp>
    </p:spTree>
    <p:extLst>
      <p:ext uri="{BB962C8B-B14F-4D97-AF65-F5344CB8AC3E}">
        <p14:creationId xmlns:p14="http://schemas.microsoft.com/office/powerpoint/2010/main" val="2558605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82CD53-8272-40BC-ABD4-786B71066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00" y="0"/>
            <a:ext cx="11319199" cy="6858000"/>
          </a:xfrm>
          <a:prstGeom prst="rect">
            <a:avLst/>
          </a:prstGeom>
        </p:spPr>
      </p:pic>
      <p:sp>
        <p:nvSpPr>
          <p:cNvPr id="6" name="TextBox 5">
            <a:extLst>
              <a:ext uri="{FF2B5EF4-FFF2-40B4-BE49-F238E27FC236}">
                <a16:creationId xmlns:a16="http://schemas.microsoft.com/office/drawing/2014/main" id="{154C5156-DA06-49DE-9A57-79492CB3466D}"/>
              </a:ext>
            </a:extLst>
          </p:cNvPr>
          <p:cNvSpPr txBox="1"/>
          <p:nvPr/>
        </p:nvSpPr>
        <p:spPr>
          <a:xfrm>
            <a:off x="6095999" y="5105400"/>
            <a:ext cx="4419601" cy="369332"/>
          </a:xfrm>
          <a:prstGeom prst="rect">
            <a:avLst/>
          </a:prstGeom>
          <a:solidFill>
            <a:srgbClr val="E3E09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a:ea typeface="+mn-ea"/>
                <a:cs typeface="+mn-cs"/>
              </a:rPr>
              <a:t>Develop Protocols, Tools &amp; Resources</a:t>
            </a:r>
          </a:p>
        </p:txBody>
      </p:sp>
      <p:sp>
        <p:nvSpPr>
          <p:cNvPr id="2" name="TextBox 1">
            <a:extLst>
              <a:ext uri="{FF2B5EF4-FFF2-40B4-BE49-F238E27FC236}">
                <a16:creationId xmlns:a16="http://schemas.microsoft.com/office/drawing/2014/main" id="{0E3ECE71-7C80-4A3A-9070-1B0E7B6B5F4E}"/>
              </a:ext>
            </a:extLst>
          </p:cNvPr>
          <p:cNvSpPr txBox="1"/>
          <p:nvPr/>
        </p:nvSpPr>
        <p:spPr>
          <a:xfrm>
            <a:off x="8077200" y="1752600"/>
            <a:ext cx="2667000" cy="369332"/>
          </a:xfrm>
          <a:prstGeom prst="rect">
            <a:avLst/>
          </a:prstGeom>
          <a:solidFill>
            <a:srgbClr val="E3E09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a:ea typeface="+mn-ea"/>
                <a:cs typeface="+mn-cs"/>
              </a:rPr>
              <a:t>Build IT Infrastructure</a:t>
            </a:r>
          </a:p>
        </p:txBody>
      </p:sp>
    </p:spTree>
    <p:extLst>
      <p:ext uri="{BB962C8B-B14F-4D97-AF65-F5344CB8AC3E}">
        <p14:creationId xmlns:p14="http://schemas.microsoft.com/office/powerpoint/2010/main" val="10222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Graphic 56" descr="Receiver">
            <a:extLst>
              <a:ext uri="{FF2B5EF4-FFF2-40B4-BE49-F238E27FC236}">
                <a16:creationId xmlns:a16="http://schemas.microsoft.com/office/drawing/2014/main" id="{15A1851E-EE1E-408C-8A69-2A52F9BD6A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74410" y="4319284"/>
            <a:ext cx="936998" cy="936998"/>
          </a:xfrm>
          <a:prstGeom prst="rect">
            <a:avLst/>
          </a:prstGeom>
        </p:spPr>
      </p:pic>
      <p:graphicFrame>
        <p:nvGraphicFramePr>
          <p:cNvPr id="4" name="Diagram 3">
            <a:extLst>
              <a:ext uri="{FF2B5EF4-FFF2-40B4-BE49-F238E27FC236}">
                <a16:creationId xmlns:a16="http://schemas.microsoft.com/office/drawing/2014/main" id="{66017C09-FA97-436E-B193-2523109FFE7C}"/>
              </a:ext>
            </a:extLst>
          </p:cNvPr>
          <p:cNvGraphicFramePr/>
          <p:nvPr/>
        </p:nvGraphicFramePr>
        <p:xfrm>
          <a:off x="2106382" y="2030171"/>
          <a:ext cx="6104169"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1" name="TextBox 40">
            <a:extLst>
              <a:ext uri="{FF2B5EF4-FFF2-40B4-BE49-F238E27FC236}">
                <a16:creationId xmlns:a16="http://schemas.microsoft.com/office/drawing/2014/main" id="{14091875-3EFB-460A-A53F-DA5C65326CF5}"/>
              </a:ext>
            </a:extLst>
          </p:cNvPr>
          <p:cNvSpPr txBox="1"/>
          <p:nvPr/>
        </p:nvSpPr>
        <p:spPr>
          <a:xfrm>
            <a:off x="4962013" y="5002736"/>
            <a:ext cx="98125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Graphic 27" descr="User">
            <a:extLst>
              <a:ext uri="{FF2B5EF4-FFF2-40B4-BE49-F238E27FC236}">
                <a16:creationId xmlns:a16="http://schemas.microsoft.com/office/drawing/2014/main" id="{1D5746B4-0A89-4282-8E50-85BE490E252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47609" y="2176530"/>
            <a:ext cx="930622" cy="905820"/>
          </a:xfrm>
          <a:prstGeom prst="rect">
            <a:avLst/>
          </a:prstGeom>
        </p:spPr>
      </p:pic>
      <p:pic>
        <p:nvPicPr>
          <p:cNvPr id="27" name="Graphic 26" descr="User">
            <a:extLst>
              <a:ext uri="{FF2B5EF4-FFF2-40B4-BE49-F238E27FC236}">
                <a16:creationId xmlns:a16="http://schemas.microsoft.com/office/drawing/2014/main" id="{70147BAB-24B9-4750-8A00-F96478176D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69231" y="2120610"/>
            <a:ext cx="1001245" cy="974561"/>
          </a:xfrm>
          <a:prstGeom prst="rect">
            <a:avLst/>
          </a:prstGeom>
        </p:spPr>
      </p:pic>
      <p:pic>
        <p:nvPicPr>
          <p:cNvPr id="26" name="Graphic 25" descr="User">
            <a:extLst>
              <a:ext uri="{FF2B5EF4-FFF2-40B4-BE49-F238E27FC236}">
                <a16:creationId xmlns:a16="http://schemas.microsoft.com/office/drawing/2014/main" id="{2AF80E40-CAE3-4803-B6D7-FAD75DDCBE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93313" y="2178323"/>
            <a:ext cx="930622" cy="905820"/>
          </a:xfrm>
          <a:prstGeom prst="rect">
            <a:avLst/>
          </a:prstGeom>
        </p:spPr>
      </p:pic>
      <p:pic>
        <p:nvPicPr>
          <p:cNvPr id="25" name="Graphic 24" descr="User">
            <a:extLst>
              <a:ext uri="{FF2B5EF4-FFF2-40B4-BE49-F238E27FC236}">
                <a16:creationId xmlns:a16="http://schemas.microsoft.com/office/drawing/2014/main" id="{2AB24CA4-658C-4074-8676-437288C5B0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02302" y="2180867"/>
            <a:ext cx="930622" cy="905820"/>
          </a:xfrm>
          <a:prstGeom prst="rect">
            <a:avLst/>
          </a:prstGeom>
        </p:spPr>
      </p:pic>
      <p:sp>
        <p:nvSpPr>
          <p:cNvPr id="6" name="Content Placeholder 2">
            <a:extLst>
              <a:ext uri="{FF2B5EF4-FFF2-40B4-BE49-F238E27FC236}">
                <a16:creationId xmlns:a16="http://schemas.microsoft.com/office/drawing/2014/main" id="{91D956CE-DE31-40F5-8FFB-2EB135320204}"/>
              </a:ext>
            </a:extLst>
          </p:cNvPr>
          <p:cNvSpPr txBox="1">
            <a:spLocks/>
          </p:cNvSpPr>
          <p:nvPr/>
        </p:nvSpPr>
        <p:spPr>
          <a:xfrm>
            <a:off x="-14168" y="2483005"/>
            <a:ext cx="2519343" cy="442505"/>
          </a:xfrm>
          <a:prstGeom prst="rect">
            <a:avLst/>
          </a:prstGeom>
          <a:noFill/>
        </p:spPr>
        <p:txBody>
          <a:bodyPr vert="horz" lIns="68580" tIns="34290" rIns="68580" bIns="3429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①</a:t>
            </a:r>
            <a:r>
              <a:rPr kumimoji="0" lang="en-US" sz="15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2400" b="1" i="0" u="none" strike="noStrike" kern="1200" cap="none" spc="0" normalizeH="0" baseline="0" noProof="0" dirty="0">
                <a:ln>
                  <a:noFill/>
                </a:ln>
                <a:solidFill>
                  <a:srgbClr val="C00000"/>
                </a:solidFill>
                <a:effectLst/>
                <a:uLnTx/>
                <a:uFillTx/>
                <a:latin typeface="Adobe Gothic Std B" panose="020B0800000000000000" pitchFamily="34" charset="-128"/>
                <a:ea typeface="Adobe Gothic Std B" panose="020B0800000000000000" pitchFamily="34" charset="-128"/>
                <a:cs typeface="+mn-cs"/>
              </a:rPr>
              <a:t>Identify</a:t>
            </a:r>
            <a:r>
              <a:rPr kumimoji="0" lang="en-US" sz="3800" b="1" i="0" u="none" strike="noStrike" kern="1200" cap="none" spc="0" normalizeH="0" baseline="0" noProof="0" dirty="0">
                <a:ln>
                  <a:noFill/>
                </a:ln>
                <a:solidFill>
                  <a:srgbClr val="C00000"/>
                </a:solidFill>
                <a:effectLst/>
                <a:uLnTx/>
                <a:uFillTx/>
                <a:latin typeface="Adobe Gothic Std B" panose="020B0800000000000000" pitchFamily="34" charset="-128"/>
                <a:ea typeface="Adobe Gothic Std B" panose="020B0800000000000000" pitchFamily="34" charset="-128"/>
                <a:cs typeface="+mn-cs"/>
              </a:rPr>
              <a:t> </a:t>
            </a:r>
          </a:p>
          <a:p>
            <a:pPr marL="342900" marR="0" lvl="1" indent="0"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240058"/>
              </a:solidFill>
              <a:effectLst/>
              <a:uLnTx/>
              <a:uFillTx/>
              <a:latin typeface="Adobe Gothic Std B" panose="020B0800000000000000" pitchFamily="34" charset="-128"/>
              <a:ea typeface="Adobe Gothic Std B" panose="020B0800000000000000" pitchFamily="34" charset="-128"/>
              <a:cs typeface="+mn-cs"/>
            </a:endParaRP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CEAD914D-748B-4D7D-ACEB-F92A4CC05D2F}"/>
              </a:ext>
            </a:extLst>
          </p:cNvPr>
          <p:cNvSpPr/>
          <p:nvPr/>
        </p:nvSpPr>
        <p:spPr>
          <a:xfrm>
            <a:off x="6238220" y="3035776"/>
            <a:ext cx="1350666" cy="537644"/>
          </a:xfrm>
          <a:custGeom>
            <a:avLst/>
            <a:gdLst>
              <a:gd name="connsiteX0" fmla="*/ 0 w 3782989"/>
              <a:gd name="connsiteY0" fmla="*/ 0 h 1156872"/>
              <a:gd name="connsiteX1" fmla="*/ 3204553 w 3782989"/>
              <a:gd name="connsiteY1" fmla="*/ 0 h 1156872"/>
              <a:gd name="connsiteX2" fmla="*/ 3782989 w 3782989"/>
              <a:gd name="connsiteY2" fmla="*/ 578436 h 1156872"/>
              <a:gd name="connsiteX3" fmla="*/ 3204553 w 3782989"/>
              <a:gd name="connsiteY3" fmla="*/ 1156872 h 1156872"/>
              <a:gd name="connsiteX4" fmla="*/ 0 w 3782989"/>
              <a:gd name="connsiteY4" fmla="*/ 1156872 h 1156872"/>
              <a:gd name="connsiteX5" fmla="*/ 0 w 3782989"/>
              <a:gd name="connsiteY5" fmla="*/ 0 h 1156872"/>
              <a:gd name="connsiteX0" fmla="*/ 0 w 3222919"/>
              <a:gd name="connsiteY0" fmla="*/ 0 h 1156872"/>
              <a:gd name="connsiteX1" fmla="*/ 3204553 w 3222919"/>
              <a:gd name="connsiteY1" fmla="*/ 0 h 1156872"/>
              <a:gd name="connsiteX2" fmla="*/ 3222919 w 3222919"/>
              <a:gd name="connsiteY2" fmla="*/ 624156 h 1156872"/>
              <a:gd name="connsiteX3" fmla="*/ 3204553 w 3222919"/>
              <a:gd name="connsiteY3" fmla="*/ 1156872 h 1156872"/>
              <a:gd name="connsiteX4" fmla="*/ 0 w 3222919"/>
              <a:gd name="connsiteY4" fmla="*/ 1156872 h 1156872"/>
              <a:gd name="connsiteX5" fmla="*/ 0 w 3222919"/>
              <a:gd name="connsiteY5" fmla="*/ 0 h 115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2919" h="1156872">
                <a:moveTo>
                  <a:pt x="0" y="0"/>
                </a:moveTo>
                <a:lnTo>
                  <a:pt x="3204553" y="0"/>
                </a:lnTo>
                <a:lnTo>
                  <a:pt x="3222919" y="624156"/>
                </a:lnTo>
                <a:lnTo>
                  <a:pt x="3204553" y="1156872"/>
                </a:lnTo>
                <a:lnTo>
                  <a:pt x="0" y="1156872"/>
                </a:lnTo>
                <a:lnTo>
                  <a:pt x="0" y="0"/>
                </a:lnTo>
                <a:close/>
              </a:path>
            </a:pathLst>
          </a:custGeom>
          <a:solidFill>
            <a:schemeClr val="tx1">
              <a:lumMod val="85000"/>
              <a:lumOff val="15000"/>
            </a:schemeClr>
          </a:solidFill>
        </p:spPr>
        <p:style>
          <a:lnRef idx="1">
            <a:schemeClr val="accent6"/>
          </a:lnRef>
          <a:fillRef idx="3">
            <a:schemeClr val="accent6"/>
          </a:fillRef>
          <a:effectRef idx="2">
            <a:schemeClr val="accent6"/>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rPr>
              <a:t>Identification of OUD based on DSM-5</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2" name="TextBox 1">
            <a:extLst>
              <a:ext uri="{FF2B5EF4-FFF2-40B4-BE49-F238E27FC236}">
                <a16:creationId xmlns:a16="http://schemas.microsoft.com/office/drawing/2014/main" id="{DF81CD87-8AAB-42B7-AEBB-A9AFD2D16B5E}"/>
              </a:ext>
            </a:extLst>
          </p:cNvPr>
          <p:cNvSpPr txBox="1"/>
          <p:nvPr/>
        </p:nvSpPr>
        <p:spPr>
          <a:xfrm>
            <a:off x="578601" y="3380691"/>
            <a:ext cx="3887594" cy="2246769"/>
          </a:xfrm>
          <a:prstGeom prst="rect">
            <a:avLst/>
          </a:prstGeom>
          <a:noFill/>
        </p:spPr>
        <p:txBody>
          <a:bodyPr wrap="square" rtlCol="0">
            <a:spAutoFit/>
          </a:bodyPr>
          <a:lstStyle/>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dobe Gothic Std B" panose="020B0800000000000000" pitchFamily="34" charset="-128"/>
                <a:ea typeface="Adobe Gothic Std B" panose="020B0800000000000000" pitchFamily="34" charset="-128"/>
                <a:cs typeface="+mn-cs"/>
              </a:rPr>
              <a:t>Seeking Treatment</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dobe Gothic Std B" panose="020B0800000000000000" pitchFamily="34" charset="-128"/>
                <a:ea typeface="Adobe Gothic Std B" panose="020B0800000000000000" pitchFamily="34" charset="-128"/>
                <a:cs typeface="+mn-cs"/>
              </a:rPr>
              <a:t>Screen Positive</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dobe Gothic Std B" panose="020B0800000000000000" pitchFamily="34" charset="-128"/>
                <a:ea typeface="Adobe Gothic Std B" panose="020B0800000000000000" pitchFamily="34" charset="-128"/>
                <a:cs typeface="+mn-cs"/>
              </a:rPr>
              <a:t>Complication of Drug Use</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dobe Gothic Std B" panose="020B0800000000000000" pitchFamily="34" charset="-128"/>
                <a:ea typeface="Adobe Gothic Std B" panose="020B0800000000000000" pitchFamily="34" charset="-128"/>
                <a:cs typeface="+mn-cs"/>
              </a:rPr>
              <a:t>Withdrawal</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dobe Gothic Std B" panose="020B0800000000000000" pitchFamily="34" charset="-128"/>
                <a:ea typeface="Adobe Gothic Std B" panose="020B0800000000000000" pitchFamily="34" charset="-128"/>
                <a:cs typeface="+mn-cs"/>
              </a:rPr>
              <a:t>Overdose</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dobe Gothic Std B" panose="020B0800000000000000" pitchFamily="34" charset="-128"/>
                <a:ea typeface="Adobe Gothic Std B" panose="020B0800000000000000" pitchFamily="34" charset="-128"/>
                <a:cs typeface="+mn-cs"/>
              </a:rPr>
              <a:t>Infection</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dobe Gothic Std B" panose="020B0800000000000000" pitchFamily="34" charset="-128"/>
                <a:ea typeface="Adobe Gothic Std B" panose="020B0800000000000000" pitchFamily="34" charset="-128"/>
                <a:cs typeface="+mn-cs"/>
              </a:rPr>
              <a:t>Identified during H&amp;P</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1270595-7160-49C3-A724-C66B885B48F8}"/>
              </a:ext>
            </a:extLst>
          </p:cNvPr>
          <p:cNvSpPr txBox="1"/>
          <p:nvPr/>
        </p:nvSpPr>
        <p:spPr>
          <a:xfrm>
            <a:off x="5252985" y="3219229"/>
            <a:ext cx="712732"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dobe Gothic Std B" panose="020B0800000000000000" pitchFamily="34" charset="-128"/>
                <a:ea typeface="Adobe Gothic Std B" panose="020B0800000000000000" pitchFamily="34" charset="-128"/>
                <a:cs typeface="+mn-cs"/>
              </a:rPr>
              <a:t> </a:t>
            </a:r>
            <a:r>
              <a:rPr kumimoji="0" lang="en-US" sz="1400" b="1" i="0" u="none" strike="noStrike" kern="1200" cap="none" spc="0" normalizeH="0" baseline="0" noProof="0" dirty="0">
                <a:ln>
                  <a:noFill/>
                </a:ln>
                <a:solidFill>
                  <a:prstClr val="black"/>
                </a:solidFill>
                <a:effectLst/>
                <a:uLnTx/>
                <a:uFillTx/>
                <a:latin typeface="Adobe Gothic Std B" panose="020B0800000000000000" pitchFamily="34" charset="-128"/>
                <a:ea typeface="Adobe Gothic Std B" panose="020B0800000000000000" pitchFamily="34" charset="-128"/>
                <a:cs typeface="+mn-cs"/>
              </a:rPr>
              <a:t>OUD</a:t>
            </a:r>
          </a:p>
        </p:txBody>
      </p:sp>
      <p:pic>
        <p:nvPicPr>
          <p:cNvPr id="31" name="Graphic 30" descr="Line Arrow: Straight">
            <a:extLst>
              <a:ext uri="{FF2B5EF4-FFF2-40B4-BE49-F238E27FC236}">
                <a16:creationId xmlns:a16="http://schemas.microsoft.com/office/drawing/2014/main" id="{8896CC39-1A70-443D-95E5-C2A385C592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800000">
            <a:off x="5851362" y="2969157"/>
            <a:ext cx="375652" cy="685800"/>
          </a:xfrm>
          <a:prstGeom prst="rect">
            <a:avLst/>
          </a:prstGeom>
        </p:spPr>
      </p:pic>
      <p:sp>
        <p:nvSpPr>
          <p:cNvPr id="38" name="Arrow: Right 37">
            <a:extLst>
              <a:ext uri="{FF2B5EF4-FFF2-40B4-BE49-F238E27FC236}">
                <a16:creationId xmlns:a16="http://schemas.microsoft.com/office/drawing/2014/main" id="{2EACF945-1368-4F37-8458-CFA7335C4002}"/>
              </a:ext>
            </a:extLst>
          </p:cNvPr>
          <p:cNvSpPr/>
          <p:nvPr/>
        </p:nvSpPr>
        <p:spPr>
          <a:xfrm>
            <a:off x="3734670" y="3148573"/>
            <a:ext cx="1292497" cy="862586"/>
          </a:xfrm>
          <a:prstGeom prst="rightArrow">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CDE37055-1768-4C60-9F8B-BE8DC34BCE62}"/>
              </a:ext>
            </a:extLst>
          </p:cNvPr>
          <p:cNvSpPr txBox="1"/>
          <p:nvPr/>
        </p:nvSpPr>
        <p:spPr>
          <a:xfrm>
            <a:off x="4656429" y="4045304"/>
            <a:ext cx="1337367"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dobe Gothic Std B" panose="020B0800000000000000" pitchFamily="34" charset="-128"/>
                <a:ea typeface="Adobe Gothic Std B" panose="020B0800000000000000" pitchFamily="34" charset="-128"/>
                <a:cs typeface="+mn-cs"/>
              </a:rPr>
              <a:t> Withdrawal</a:t>
            </a:r>
          </a:p>
        </p:txBody>
      </p:sp>
      <p:pic>
        <p:nvPicPr>
          <p:cNvPr id="44" name="Graphic 43" descr="Line Arrow: Straight">
            <a:extLst>
              <a:ext uri="{FF2B5EF4-FFF2-40B4-BE49-F238E27FC236}">
                <a16:creationId xmlns:a16="http://schemas.microsoft.com/office/drawing/2014/main" id="{17C1417A-D13B-499A-91DC-801F631652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800000">
            <a:off x="5889937" y="3849548"/>
            <a:ext cx="375652" cy="685800"/>
          </a:xfrm>
          <a:prstGeom prst="rect">
            <a:avLst/>
          </a:prstGeom>
        </p:spPr>
      </p:pic>
      <p:pic>
        <p:nvPicPr>
          <p:cNvPr id="46" name="Graphic 45" descr="Checklist">
            <a:extLst>
              <a:ext uri="{FF2B5EF4-FFF2-40B4-BE49-F238E27FC236}">
                <a16:creationId xmlns:a16="http://schemas.microsoft.com/office/drawing/2014/main" id="{6C108817-15FC-4AB7-9242-CD546F94192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70338" y="1992688"/>
            <a:ext cx="1083415" cy="973760"/>
          </a:xfrm>
          <a:prstGeom prst="rect">
            <a:avLst/>
          </a:prstGeom>
        </p:spPr>
      </p:pic>
      <p:sp>
        <p:nvSpPr>
          <p:cNvPr id="23" name="TextBox 22">
            <a:extLst>
              <a:ext uri="{FF2B5EF4-FFF2-40B4-BE49-F238E27FC236}">
                <a16:creationId xmlns:a16="http://schemas.microsoft.com/office/drawing/2014/main" id="{EFDF557F-0621-495D-B007-1B557FC272BF}"/>
              </a:ext>
            </a:extLst>
          </p:cNvPr>
          <p:cNvSpPr txBox="1"/>
          <p:nvPr/>
        </p:nvSpPr>
        <p:spPr>
          <a:xfrm>
            <a:off x="5278767" y="2598980"/>
            <a:ext cx="1240083" cy="677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② </a:t>
            </a:r>
            <a:r>
              <a:rPr kumimoji="0" lang="en-US" sz="2000" b="1" i="0" u="none" strike="noStrike" kern="1200" cap="none" spc="0" normalizeH="0" baseline="0" noProof="0" dirty="0">
                <a:ln>
                  <a:noFill/>
                </a:ln>
                <a:solidFill>
                  <a:srgbClr val="C00000"/>
                </a:solidFill>
                <a:effectLst/>
                <a:uLnTx/>
                <a:uFillTx/>
                <a:latin typeface="Adobe Gothic Std B" panose="020B0800000000000000" pitchFamily="34" charset="-128"/>
                <a:ea typeface="Adobe Gothic Std B" panose="020B0800000000000000" pitchFamily="34" charset="-128"/>
                <a:cs typeface="+mn-cs"/>
              </a:rPr>
              <a:t>Assess</a:t>
            </a:r>
          </a:p>
        </p:txBody>
      </p:sp>
      <p:sp>
        <p:nvSpPr>
          <p:cNvPr id="48" name="Arrow: Pentagon 14">
            <a:extLst>
              <a:ext uri="{FF2B5EF4-FFF2-40B4-BE49-F238E27FC236}">
                <a16:creationId xmlns:a16="http://schemas.microsoft.com/office/drawing/2014/main" id="{9DB6576F-6F75-46B2-A1D2-FADEE93C3679}"/>
              </a:ext>
            </a:extLst>
          </p:cNvPr>
          <p:cNvSpPr/>
          <p:nvPr/>
        </p:nvSpPr>
        <p:spPr>
          <a:xfrm>
            <a:off x="6263092" y="3902727"/>
            <a:ext cx="1436750" cy="524413"/>
          </a:xfrm>
          <a:custGeom>
            <a:avLst/>
            <a:gdLst>
              <a:gd name="connsiteX0" fmla="*/ 0 w 3782989"/>
              <a:gd name="connsiteY0" fmla="*/ 0 h 1156872"/>
              <a:gd name="connsiteX1" fmla="*/ 3204553 w 3782989"/>
              <a:gd name="connsiteY1" fmla="*/ 0 h 1156872"/>
              <a:gd name="connsiteX2" fmla="*/ 3782989 w 3782989"/>
              <a:gd name="connsiteY2" fmla="*/ 578436 h 1156872"/>
              <a:gd name="connsiteX3" fmla="*/ 3204553 w 3782989"/>
              <a:gd name="connsiteY3" fmla="*/ 1156872 h 1156872"/>
              <a:gd name="connsiteX4" fmla="*/ 0 w 3782989"/>
              <a:gd name="connsiteY4" fmla="*/ 1156872 h 1156872"/>
              <a:gd name="connsiteX5" fmla="*/ 0 w 3782989"/>
              <a:gd name="connsiteY5" fmla="*/ 0 h 1156872"/>
              <a:gd name="connsiteX0" fmla="*/ 0 w 3222919"/>
              <a:gd name="connsiteY0" fmla="*/ 0 h 1156872"/>
              <a:gd name="connsiteX1" fmla="*/ 3204553 w 3222919"/>
              <a:gd name="connsiteY1" fmla="*/ 0 h 1156872"/>
              <a:gd name="connsiteX2" fmla="*/ 3222919 w 3222919"/>
              <a:gd name="connsiteY2" fmla="*/ 624156 h 1156872"/>
              <a:gd name="connsiteX3" fmla="*/ 3204553 w 3222919"/>
              <a:gd name="connsiteY3" fmla="*/ 1156872 h 1156872"/>
              <a:gd name="connsiteX4" fmla="*/ 0 w 3222919"/>
              <a:gd name="connsiteY4" fmla="*/ 1156872 h 1156872"/>
              <a:gd name="connsiteX5" fmla="*/ 0 w 3222919"/>
              <a:gd name="connsiteY5" fmla="*/ 0 h 115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2919" h="1156872">
                <a:moveTo>
                  <a:pt x="0" y="0"/>
                </a:moveTo>
                <a:lnTo>
                  <a:pt x="3204553" y="0"/>
                </a:lnTo>
                <a:lnTo>
                  <a:pt x="3222919" y="624156"/>
                </a:lnTo>
                <a:lnTo>
                  <a:pt x="3204553" y="1156872"/>
                </a:lnTo>
                <a:lnTo>
                  <a:pt x="0" y="1156872"/>
                </a:lnTo>
                <a:lnTo>
                  <a:pt x="0" y="0"/>
                </a:lnTo>
                <a:close/>
              </a:path>
            </a:pathLst>
          </a:custGeom>
          <a:solidFill>
            <a:schemeClr val="tx1">
              <a:lumMod val="85000"/>
              <a:lumOff val="15000"/>
            </a:schemeClr>
          </a:solidFill>
        </p:spPr>
        <p:style>
          <a:lnRef idx="1">
            <a:schemeClr val="accent6"/>
          </a:lnRef>
          <a:fillRef idx="3">
            <a:schemeClr val="accent6"/>
          </a:fillRef>
          <a:effectRef idx="2">
            <a:schemeClr val="accent6"/>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rPr>
              <a:t>Clinical Opioid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rPr>
              <a:t>withdrawal Scale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rPr>
              <a:t>(COWS)</a:t>
            </a:r>
          </a:p>
        </p:txBody>
      </p:sp>
      <p:sp>
        <p:nvSpPr>
          <p:cNvPr id="55" name="TextBox 54">
            <a:extLst>
              <a:ext uri="{FF2B5EF4-FFF2-40B4-BE49-F238E27FC236}">
                <a16:creationId xmlns:a16="http://schemas.microsoft.com/office/drawing/2014/main" id="{CD15B151-5EC3-4DA2-8520-BA6D405CD243}"/>
              </a:ext>
            </a:extLst>
          </p:cNvPr>
          <p:cNvSpPr txBox="1"/>
          <p:nvPr/>
        </p:nvSpPr>
        <p:spPr>
          <a:xfrm>
            <a:off x="2191785" y="449972"/>
            <a:ext cx="7771953"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Adobe Gothic Std B" panose="020B0800000000000000" pitchFamily="34" charset="-128"/>
                <a:cs typeface="Arial" panose="020B0604020202020204" pitchFamily="34" charset="0"/>
              </a:rPr>
              <a:t>Buprenorphine Integration Pathway</a:t>
            </a:r>
          </a:p>
        </p:txBody>
      </p:sp>
      <p:sp>
        <p:nvSpPr>
          <p:cNvPr id="58" name="Arrow: Right 57">
            <a:extLst>
              <a:ext uri="{FF2B5EF4-FFF2-40B4-BE49-F238E27FC236}">
                <a16:creationId xmlns:a16="http://schemas.microsoft.com/office/drawing/2014/main" id="{9DF745B4-DE33-439A-ABB9-908A67CC0D8D}"/>
              </a:ext>
            </a:extLst>
          </p:cNvPr>
          <p:cNvSpPr/>
          <p:nvPr/>
        </p:nvSpPr>
        <p:spPr>
          <a:xfrm>
            <a:off x="7783611" y="3142256"/>
            <a:ext cx="1475704" cy="1223564"/>
          </a:xfrm>
          <a:prstGeom prst="rightArrow">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04A738A0-FE8B-43B6-B62C-590C9B275AA4}"/>
              </a:ext>
            </a:extLst>
          </p:cNvPr>
          <p:cNvSpPr txBox="1"/>
          <p:nvPr/>
        </p:nvSpPr>
        <p:spPr>
          <a:xfrm>
            <a:off x="7790135" y="3434626"/>
            <a:ext cx="1175597" cy="57708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dobe Gothic Std B" panose="020B0800000000000000" pitchFamily="34" charset="-128"/>
                <a:ea typeface="Adobe Gothic Std B" panose="020B0800000000000000" pitchFamily="34" charset="-128"/>
                <a:cs typeface="+mn-cs"/>
              </a:rPr>
              <a:t>BNI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dobe Gothic Std B" panose="020B0800000000000000" pitchFamily="34" charset="-128"/>
                <a:ea typeface="Adobe Gothic Std B" panose="020B0800000000000000" pitchFamily="34" charset="-128"/>
                <a:cs typeface="+mn-cs"/>
              </a:rPr>
              <a:t>Buprenorphine algorithm</a:t>
            </a:r>
          </a:p>
        </p:txBody>
      </p:sp>
      <p:sp>
        <p:nvSpPr>
          <p:cNvPr id="37" name="TextBox 36">
            <a:extLst>
              <a:ext uri="{FF2B5EF4-FFF2-40B4-BE49-F238E27FC236}">
                <a16:creationId xmlns:a16="http://schemas.microsoft.com/office/drawing/2014/main" id="{90E8FC13-0678-40FB-9CCD-DCEBDBCC8F56}"/>
              </a:ext>
            </a:extLst>
          </p:cNvPr>
          <p:cNvSpPr txBox="1"/>
          <p:nvPr/>
        </p:nvSpPr>
        <p:spPr>
          <a:xfrm>
            <a:off x="9022033" y="3266956"/>
            <a:ext cx="2804471"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④ </a:t>
            </a:r>
            <a:r>
              <a:rPr kumimoji="0" lang="en-US" sz="2000" b="1" i="0" u="none" strike="noStrike" kern="1200" cap="none" spc="0" normalizeH="0" baseline="0" noProof="0" dirty="0">
                <a:ln>
                  <a:noFill/>
                </a:ln>
                <a:solidFill>
                  <a:srgbClr val="C00000"/>
                </a:solidFill>
                <a:effectLst/>
                <a:uLnTx/>
                <a:uFillTx/>
                <a:latin typeface="Adobe Gothic Std B" panose="020B0800000000000000" pitchFamily="34" charset="-128"/>
                <a:ea typeface="Adobe Gothic Std B" panose="020B0800000000000000" pitchFamily="34" charset="-128"/>
                <a:cs typeface="Arial Unicode MS" panose="020B0604020202020204" pitchFamily="34" charset="-128"/>
              </a:rPr>
              <a:t>Discharge (OEND)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dobe Gothic Std B" panose="020B0800000000000000" pitchFamily="34" charset="-128"/>
                <a:ea typeface="Adobe Gothic Std B" panose="020B0800000000000000" pitchFamily="34" charset="-128"/>
                <a:cs typeface="Arial Unicode MS" panose="020B0604020202020204" pitchFamily="34" charset="-128"/>
              </a:rPr>
              <a:t>&amp; Refer to Treatment</a:t>
            </a:r>
            <a:endParaRPr kumimoji="0" lang="en-US" sz="2000" b="1" i="0" u="none" strike="noStrike" kern="1200" cap="none" spc="0" normalizeH="0" baseline="0" noProof="0" dirty="0">
              <a:ln>
                <a:noFill/>
              </a:ln>
              <a:solidFill>
                <a:srgbClr val="C00000"/>
              </a:solidFill>
              <a:effectLst/>
              <a:uLnTx/>
              <a:uFillTx/>
              <a:latin typeface="Adobe Gothic Std B" panose="020B0800000000000000" pitchFamily="34" charset="-128"/>
              <a:ea typeface="Adobe Gothic Std B" panose="020B0800000000000000" pitchFamily="34" charset="-128"/>
              <a:cs typeface="+mn-cs"/>
            </a:endParaRPr>
          </a:p>
        </p:txBody>
      </p:sp>
      <p:sp>
        <p:nvSpPr>
          <p:cNvPr id="3" name="TextBox 2">
            <a:extLst>
              <a:ext uri="{FF2B5EF4-FFF2-40B4-BE49-F238E27FC236}">
                <a16:creationId xmlns:a16="http://schemas.microsoft.com/office/drawing/2014/main" id="{0D8C39DF-3DF8-47F9-9886-31EB942B7F35}"/>
              </a:ext>
            </a:extLst>
          </p:cNvPr>
          <p:cNvSpPr txBox="1"/>
          <p:nvPr/>
        </p:nvSpPr>
        <p:spPr>
          <a:xfrm>
            <a:off x="7924203" y="2783645"/>
            <a:ext cx="1158249"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③</a:t>
            </a:r>
            <a:r>
              <a:rPr kumimoji="0" lang="en-US" sz="2000" b="1" i="0" u="none" strike="noStrike" kern="1200" cap="none" spc="0" normalizeH="0" baseline="0" noProof="0" dirty="0">
                <a:ln>
                  <a:noFill/>
                </a:ln>
                <a:solidFill>
                  <a:srgbClr val="C00000"/>
                </a:solidFill>
                <a:effectLst/>
                <a:uLnTx/>
                <a:uFillTx/>
                <a:latin typeface="Adobe Gothic Std B" panose="020B0800000000000000" pitchFamily="34" charset="-128"/>
                <a:ea typeface="Adobe Gothic Std B" panose="020B0800000000000000" pitchFamily="34" charset="-128"/>
                <a:cs typeface="+mn-cs"/>
              </a:rPr>
              <a:t>Trea</a:t>
            </a:r>
            <a:r>
              <a:rPr kumimoji="0" lang="en-US" sz="1800" b="1" i="0" u="none" strike="noStrike" kern="1200" cap="none" spc="0" normalizeH="0" baseline="0" noProof="0" dirty="0">
                <a:ln>
                  <a:noFill/>
                </a:ln>
                <a:solidFill>
                  <a:srgbClr val="C00000"/>
                </a:solidFill>
                <a:effectLst/>
                <a:uLnTx/>
                <a:uFillTx/>
                <a:latin typeface="Adobe Gothic Std B" panose="020B0800000000000000" pitchFamily="34" charset="-128"/>
                <a:ea typeface="Adobe Gothic Std B" panose="020B0800000000000000" pitchFamily="34" charset="-128"/>
                <a:cs typeface="+mn-cs"/>
              </a:rPr>
              <a:t>t</a:t>
            </a:r>
          </a:p>
        </p:txBody>
      </p:sp>
      <p:pic>
        <p:nvPicPr>
          <p:cNvPr id="7" name="Graphic 6" descr="Document">
            <a:extLst>
              <a:ext uri="{FF2B5EF4-FFF2-40B4-BE49-F238E27FC236}">
                <a16:creationId xmlns:a16="http://schemas.microsoft.com/office/drawing/2014/main" id="{E442807E-578A-48C2-B11F-928B43E856D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444058" y="2138266"/>
            <a:ext cx="927360" cy="927360"/>
          </a:xfrm>
          <a:prstGeom prst="rect">
            <a:avLst/>
          </a:prstGeom>
        </p:spPr>
      </p:pic>
      <p:sp>
        <p:nvSpPr>
          <p:cNvPr id="5" name="TextBox 4">
            <a:extLst>
              <a:ext uri="{FF2B5EF4-FFF2-40B4-BE49-F238E27FC236}">
                <a16:creationId xmlns:a16="http://schemas.microsoft.com/office/drawing/2014/main" id="{A35E6755-7CDA-4741-854F-E647D6B641BB}"/>
              </a:ext>
            </a:extLst>
          </p:cNvPr>
          <p:cNvSpPr txBox="1"/>
          <p:nvPr/>
        </p:nvSpPr>
        <p:spPr>
          <a:xfrm>
            <a:off x="4759778" y="4339409"/>
            <a:ext cx="1246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dobe Gothic Std B" panose="020B0800000000000000" pitchFamily="34" charset="-128"/>
                <a:ea typeface="Adobe Gothic Std B" panose="020B0800000000000000" pitchFamily="34" charset="-128"/>
                <a:cs typeface="+mn-cs"/>
              </a:rPr>
              <a:t>   </a:t>
            </a:r>
            <a:endParaRPr kumimoji="0" lang="en-US" sz="1200" b="0" i="0" u="none" strike="noStrike" kern="1200" cap="none" spc="0" normalizeH="0" baseline="0" noProof="0" dirty="0">
              <a:ln>
                <a:noFill/>
              </a:ln>
              <a:solidFill>
                <a:prstClr val="black"/>
              </a:solidFill>
              <a:effectLst/>
              <a:uLnTx/>
              <a:uFillTx/>
              <a:latin typeface="Adobe Gothic Std B" panose="020B0800000000000000" pitchFamily="34" charset="-128"/>
              <a:ea typeface="Adobe Gothic Std B" panose="020B08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dobe Gothic Std B" panose="020B0800000000000000" pitchFamily="34" charset="-128"/>
                <a:ea typeface="Adobe Gothic Std B" panose="020B0800000000000000" pitchFamily="34" charset="-128"/>
                <a:cs typeface="+mn-cs"/>
              </a:rPr>
              <a:t>Pregnancy</a:t>
            </a:r>
            <a:endParaRPr kumimoji="0" lang="en-US" sz="14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pic>
        <p:nvPicPr>
          <p:cNvPr id="29" name="Graphic 28" descr="Line Arrow: Straight">
            <a:extLst>
              <a:ext uri="{FF2B5EF4-FFF2-40B4-BE49-F238E27FC236}">
                <a16:creationId xmlns:a16="http://schemas.microsoft.com/office/drawing/2014/main" id="{5F96872A-CDC3-4AB3-8D44-A647C2E0DA7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800000">
            <a:off x="5867401" y="4419599"/>
            <a:ext cx="375652" cy="685800"/>
          </a:xfrm>
          <a:prstGeom prst="rect">
            <a:avLst/>
          </a:prstGeom>
        </p:spPr>
      </p:pic>
      <p:sp>
        <p:nvSpPr>
          <p:cNvPr id="30" name="Arrow: Pentagon 14">
            <a:extLst>
              <a:ext uri="{FF2B5EF4-FFF2-40B4-BE49-F238E27FC236}">
                <a16:creationId xmlns:a16="http://schemas.microsoft.com/office/drawing/2014/main" id="{8E06B17E-F29C-43BF-A411-58FEE9D3A935}"/>
              </a:ext>
            </a:extLst>
          </p:cNvPr>
          <p:cNvSpPr/>
          <p:nvPr/>
        </p:nvSpPr>
        <p:spPr>
          <a:xfrm>
            <a:off x="6267909" y="4572831"/>
            <a:ext cx="1350666" cy="429905"/>
          </a:xfrm>
          <a:custGeom>
            <a:avLst/>
            <a:gdLst>
              <a:gd name="connsiteX0" fmla="*/ 0 w 3782989"/>
              <a:gd name="connsiteY0" fmla="*/ 0 h 1156872"/>
              <a:gd name="connsiteX1" fmla="*/ 3204553 w 3782989"/>
              <a:gd name="connsiteY1" fmla="*/ 0 h 1156872"/>
              <a:gd name="connsiteX2" fmla="*/ 3782989 w 3782989"/>
              <a:gd name="connsiteY2" fmla="*/ 578436 h 1156872"/>
              <a:gd name="connsiteX3" fmla="*/ 3204553 w 3782989"/>
              <a:gd name="connsiteY3" fmla="*/ 1156872 h 1156872"/>
              <a:gd name="connsiteX4" fmla="*/ 0 w 3782989"/>
              <a:gd name="connsiteY4" fmla="*/ 1156872 h 1156872"/>
              <a:gd name="connsiteX5" fmla="*/ 0 w 3782989"/>
              <a:gd name="connsiteY5" fmla="*/ 0 h 1156872"/>
              <a:gd name="connsiteX0" fmla="*/ 0 w 3222919"/>
              <a:gd name="connsiteY0" fmla="*/ 0 h 1156872"/>
              <a:gd name="connsiteX1" fmla="*/ 3204553 w 3222919"/>
              <a:gd name="connsiteY1" fmla="*/ 0 h 1156872"/>
              <a:gd name="connsiteX2" fmla="*/ 3222919 w 3222919"/>
              <a:gd name="connsiteY2" fmla="*/ 624156 h 1156872"/>
              <a:gd name="connsiteX3" fmla="*/ 3204553 w 3222919"/>
              <a:gd name="connsiteY3" fmla="*/ 1156872 h 1156872"/>
              <a:gd name="connsiteX4" fmla="*/ 0 w 3222919"/>
              <a:gd name="connsiteY4" fmla="*/ 1156872 h 1156872"/>
              <a:gd name="connsiteX5" fmla="*/ 0 w 3222919"/>
              <a:gd name="connsiteY5" fmla="*/ 0 h 115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2919" h="1156872">
                <a:moveTo>
                  <a:pt x="0" y="0"/>
                </a:moveTo>
                <a:lnTo>
                  <a:pt x="3204553" y="0"/>
                </a:lnTo>
                <a:lnTo>
                  <a:pt x="3222919" y="624156"/>
                </a:lnTo>
                <a:lnTo>
                  <a:pt x="3204553" y="1156872"/>
                </a:lnTo>
                <a:lnTo>
                  <a:pt x="0" y="1156872"/>
                </a:lnTo>
                <a:lnTo>
                  <a:pt x="0" y="0"/>
                </a:lnTo>
                <a:close/>
              </a:path>
            </a:pathLst>
          </a:custGeom>
          <a:solidFill>
            <a:schemeClr val="tx1">
              <a:lumMod val="85000"/>
              <a:lumOff val="15000"/>
            </a:schemeClr>
          </a:solidFill>
        </p:spPr>
        <p:style>
          <a:lnRef idx="1">
            <a:schemeClr val="accent6"/>
          </a:lnRef>
          <a:fillRef idx="3">
            <a:schemeClr val="accent6"/>
          </a:fillRef>
          <a:effectRef idx="2">
            <a:schemeClr val="accent6"/>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rPr>
              <a:t>Urine/blood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rPr>
              <a:t>Testing </a:t>
            </a:r>
            <a:endParaRPr kumimoji="0" lang="en-US" sz="1350" b="0" i="0" u="none" strike="noStrike" kern="1200" cap="none" spc="0" normalizeH="0" baseline="0" noProof="0" dirty="0">
              <a:ln>
                <a:noFill/>
              </a:ln>
              <a:solidFill>
                <a:prstClr val="white"/>
              </a:solidFill>
              <a:effectLst/>
              <a:uLnTx/>
              <a:uFillTx/>
              <a:latin typeface="Adobe Gothic Std B" panose="020B0800000000000000" pitchFamily="34" charset="-128"/>
              <a:ea typeface="Adobe Gothic Std B" panose="020B0800000000000000" pitchFamily="34" charset="-128"/>
              <a:cs typeface="+mn-cs"/>
            </a:endParaRPr>
          </a:p>
        </p:txBody>
      </p:sp>
      <p:sp>
        <p:nvSpPr>
          <p:cNvPr id="9" name="TextBox 8">
            <a:extLst>
              <a:ext uri="{FF2B5EF4-FFF2-40B4-BE49-F238E27FC236}">
                <a16:creationId xmlns:a16="http://schemas.microsoft.com/office/drawing/2014/main" id="{79EE7EA7-B08B-4854-9E16-803EB4204771}"/>
              </a:ext>
            </a:extLst>
          </p:cNvPr>
          <p:cNvSpPr txBox="1"/>
          <p:nvPr/>
        </p:nvSpPr>
        <p:spPr>
          <a:xfrm>
            <a:off x="1028404" y="3019174"/>
            <a:ext cx="20279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ED Presentation </a:t>
            </a:r>
          </a:p>
        </p:txBody>
      </p:sp>
      <p:sp>
        <p:nvSpPr>
          <p:cNvPr id="8" name="TextBox 7">
            <a:extLst>
              <a:ext uri="{FF2B5EF4-FFF2-40B4-BE49-F238E27FC236}">
                <a16:creationId xmlns:a16="http://schemas.microsoft.com/office/drawing/2014/main" id="{518D3B1E-FC41-4BB8-A133-C8B42D8DEF02}"/>
              </a:ext>
            </a:extLst>
          </p:cNvPr>
          <p:cNvSpPr txBox="1"/>
          <p:nvPr/>
        </p:nvSpPr>
        <p:spPr>
          <a:xfrm>
            <a:off x="6708842" y="6038872"/>
            <a:ext cx="51593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BNI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Brief Negotiation Interview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OEND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Overdose Education &amp; Naloxone Distribution  </a:t>
            </a:r>
          </a:p>
        </p:txBody>
      </p:sp>
    </p:spTree>
    <p:extLst>
      <p:ext uri="{BB962C8B-B14F-4D97-AF65-F5344CB8AC3E}">
        <p14:creationId xmlns:p14="http://schemas.microsoft.com/office/powerpoint/2010/main" val="3353408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5AB0C4CA-6EFE-495A-B895-5BB7715B2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370" y="0"/>
            <a:ext cx="9113260" cy="6858000"/>
          </a:xfrm>
          <a:prstGeom prst="rect">
            <a:avLst/>
          </a:prstGeom>
        </p:spPr>
      </p:pic>
      <p:pic>
        <p:nvPicPr>
          <p:cNvPr id="6" name="Picture 5" descr="Text&#10;&#10;Description automatically generated with low confidence">
            <a:extLst>
              <a:ext uri="{FF2B5EF4-FFF2-40B4-BE49-F238E27FC236}">
                <a16:creationId xmlns:a16="http://schemas.microsoft.com/office/drawing/2014/main" id="{E2FE0B43-57FD-476A-AABB-019324A51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50" y="0"/>
            <a:ext cx="11859699" cy="6858000"/>
          </a:xfrm>
          <a:prstGeom prst="rect">
            <a:avLst/>
          </a:prstGeom>
        </p:spPr>
      </p:pic>
    </p:spTree>
    <p:extLst>
      <p:ext uri="{BB962C8B-B14F-4D97-AF65-F5344CB8AC3E}">
        <p14:creationId xmlns:p14="http://schemas.microsoft.com/office/powerpoint/2010/main" val="313116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10600" y="1981200"/>
            <a:ext cx="4006679" cy="857250"/>
          </a:xfrm>
        </p:spPr>
        <p:txBody>
          <a:bodyPr>
            <a:normAutofit fontScale="90000"/>
          </a:bodyPr>
          <a:lstStyle/>
          <a:p>
            <a:r>
              <a:rPr lang="en-US" b="1" dirty="0">
                <a:solidFill>
                  <a:srgbClr val="003399"/>
                </a:solidFill>
                <a:latin typeface="Cambria" panose="02040503050406030204" pitchFamily="18" charset="0"/>
              </a:rPr>
              <a:t>Buprenorphine </a:t>
            </a:r>
            <a:br>
              <a:rPr lang="en-US" b="1" dirty="0">
                <a:solidFill>
                  <a:srgbClr val="003399"/>
                </a:solidFill>
                <a:latin typeface="Cambria" panose="02040503050406030204" pitchFamily="18" charset="0"/>
              </a:rPr>
            </a:br>
            <a:r>
              <a:rPr lang="en-US" b="1" dirty="0">
                <a:solidFill>
                  <a:srgbClr val="003399"/>
                </a:solidFill>
                <a:latin typeface="Cambria" panose="02040503050406030204" pitchFamily="18" charset="0"/>
              </a:rPr>
              <a:t>referral form</a:t>
            </a:r>
          </a:p>
        </p:txBody>
      </p:sp>
      <p:pic>
        <p:nvPicPr>
          <p:cNvPr id="5" name="Picture 4" descr="Screen Clipping">
            <a:extLst>
              <a:ext uri="{FF2B5EF4-FFF2-40B4-BE49-F238E27FC236}">
                <a16:creationId xmlns:a16="http://schemas.microsoft.com/office/drawing/2014/main" id="{399BEDB9-6648-470E-89F7-5AE32E355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440" y="369215"/>
            <a:ext cx="6827520" cy="6119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7682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B8F176B-954D-4F47-AD3D-25255F6337A3" descr="f_jpjzqld82">
            <a:extLst>
              <a:ext uri="{FF2B5EF4-FFF2-40B4-BE49-F238E27FC236}">
                <a16:creationId xmlns:a16="http://schemas.microsoft.com/office/drawing/2014/main" id="{FBCF0BFA-82B7-45BE-A47F-F9FF26D311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0654"/>
          <a:stretch/>
        </p:blipFill>
        <p:spPr bwMode="auto">
          <a:xfrm>
            <a:off x="447572" y="197672"/>
            <a:ext cx="2535114" cy="1685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3CAB3B0-CA0A-46E7-8AAA-5E86869946CB}"/>
              </a:ext>
            </a:extLst>
          </p:cNvPr>
          <p:cNvSpPr/>
          <p:nvPr/>
        </p:nvSpPr>
        <p:spPr>
          <a:xfrm>
            <a:off x="9448800" y="6581001"/>
            <a:ext cx="228600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22222"/>
                </a:solidFill>
                <a:effectLst/>
                <a:uLnTx/>
                <a:uFillTx/>
                <a:latin typeface="Georgia" panose="02040502050405020303" pitchFamily="18" charset="0"/>
                <a:ea typeface="+mn-ea"/>
                <a:cs typeface="+mn-cs"/>
              </a:rPr>
              <a:t>Melnick, BMJ Open, 2019 </a:t>
            </a:r>
            <a:endPar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3" name="TextBox 2">
            <a:extLst>
              <a:ext uri="{FF2B5EF4-FFF2-40B4-BE49-F238E27FC236}">
                <a16:creationId xmlns:a16="http://schemas.microsoft.com/office/drawing/2014/main" id="{F71B597E-7A20-4813-84AE-FD67193D9B11}"/>
              </a:ext>
            </a:extLst>
          </p:cNvPr>
          <p:cNvSpPr txBox="1"/>
          <p:nvPr/>
        </p:nvSpPr>
        <p:spPr>
          <a:xfrm>
            <a:off x="3477349" y="10180"/>
            <a:ext cx="52373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399"/>
                </a:solidFill>
                <a:effectLst/>
                <a:uLnTx/>
                <a:uFillTx/>
                <a:latin typeface="Georgia" panose="02040502050405020303" pitchFamily="18" charset="0"/>
                <a:ea typeface="+mn-ea"/>
                <a:cs typeface="+mn-cs"/>
              </a:rPr>
              <a:t>Clinical Decision Support</a:t>
            </a:r>
          </a:p>
        </p:txBody>
      </p:sp>
      <p:pic>
        <p:nvPicPr>
          <p:cNvPr id="5" name="Content Placeholder 4">
            <a:extLst>
              <a:ext uri="{FF2B5EF4-FFF2-40B4-BE49-F238E27FC236}">
                <a16:creationId xmlns:a16="http://schemas.microsoft.com/office/drawing/2014/main" id="{F26E5D52-3F71-4DE1-805E-EE84657AAE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202" y="2856334"/>
            <a:ext cx="5730967" cy="3536128"/>
          </a:xfrm>
        </p:spPr>
      </p:pic>
      <p:pic>
        <p:nvPicPr>
          <p:cNvPr id="9" name="Picture 8">
            <a:extLst>
              <a:ext uri="{FF2B5EF4-FFF2-40B4-BE49-F238E27FC236}">
                <a16:creationId xmlns:a16="http://schemas.microsoft.com/office/drawing/2014/main" id="{BD192D71-B3C3-4D11-8A76-71B494346F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3861" b="23593"/>
          <a:stretch/>
        </p:blipFill>
        <p:spPr>
          <a:xfrm>
            <a:off x="4876800" y="628892"/>
            <a:ext cx="7086600" cy="4454884"/>
          </a:xfrm>
          <a:prstGeom prst="rect">
            <a:avLst/>
          </a:prstGeom>
        </p:spPr>
      </p:pic>
      <p:sp>
        <p:nvSpPr>
          <p:cNvPr id="4" name="TextBox 3">
            <a:extLst>
              <a:ext uri="{FF2B5EF4-FFF2-40B4-BE49-F238E27FC236}">
                <a16:creationId xmlns:a16="http://schemas.microsoft.com/office/drawing/2014/main" id="{0560E9E8-1BB4-4888-8BF8-95F5FB3FD5DF}"/>
              </a:ext>
            </a:extLst>
          </p:cNvPr>
          <p:cNvSpPr txBox="1"/>
          <p:nvPr/>
        </p:nvSpPr>
        <p:spPr>
          <a:xfrm>
            <a:off x="117202" y="1882833"/>
            <a:ext cx="48365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Search: ED Buprenorphine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Desktop/</a:t>
            </a:r>
            <a:r>
              <a:rPr lang="en-US" b="1" dirty="0">
                <a:solidFill>
                  <a:prstClr val="black"/>
                </a:solidFill>
                <a:latin typeface="Georgia" panose="02040502050405020303" pitchFamily="18" charset="0"/>
                <a:cs typeface="Arial" panose="020B0604020202020204" pitchFamily="34" charset="0"/>
              </a:rPr>
              <a:t>phone</a:t>
            </a:r>
            <a:r>
              <a:rPr kumimoji="0" lang="en-US" b="1"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 app coming soon! </a:t>
            </a:r>
          </a:p>
        </p:txBody>
      </p:sp>
    </p:spTree>
    <p:extLst>
      <p:ext uri="{BB962C8B-B14F-4D97-AF65-F5344CB8AC3E}">
        <p14:creationId xmlns:p14="http://schemas.microsoft.com/office/powerpoint/2010/main" val="3576183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3B81-67D8-4382-8157-397080A0D2A4}"/>
              </a:ext>
            </a:extLst>
          </p:cNvPr>
          <p:cNvSpPr>
            <a:spLocks noGrp="1"/>
          </p:cNvSpPr>
          <p:nvPr>
            <p:ph type="title"/>
          </p:nvPr>
        </p:nvSpPr>
        <p:spPr>
          <a:xfrm>
            <a:off x="30254" y="-48391"/>
            <a:ext cx="10515600" cy="1325563"/>
          </a:xfrm>
        </p:spPr>
        <p:txBody>
          <a:bodyPr/>
          <a:lstStyle/>
          <a:p>
            <a:r>
              <a:rPr lang="en-US" dirty="0"/>
              <a:t>BUP Initiation App </a:t>
            </a:r>
            <a:r>
              <a:rPr lang="en-US" sz="2400" dirty="0"/>
              <a:t>(available in apple store and google)</a:t>
            </a:r>
            <a:endParaRPr lang="en-US" dirty="0"/>
          </a:p>
        </p:txBody>
      </p:sp>
      <p:sp>
        <p:nvSpPr>
          <p:cNvPr id="3" name="Content Placeholder 2">
            <a:extLst>
              <a:ext uri="{FF2B5EF4-FFF2-40B4-BE49-F238E27FC236}">
                <a16:creationId xmlns:a16="http://schemas.microsoft.com/office/drawing/2014/main" id="{E8EC56EF-8890-447B-9273-042E279004F8}"/>
              </a:ext>
            </a:extLst>
          </p:cNvPr>
          <p:cNvSpPr>
            <a:spLocks noGrp="1"/>
          </p:cNvSpPr>
          <p:nvPr>
            <p:ph idx="1"/>
          </p:nvPr>
        </p:nvSpPr>
        <p:spPr>
          <a:xfrm>
            <a:off x="165184" y="5624520"/>
            <a:ext cx="10515600" cy="527050"/>
          </a:xfrm>
        </p:spPr>
        <p:txBody>
          <a:bodyPr>
            <a:normAutofit fontScale="92500"/>
          </a:bodyPr>
          <a:lstStyle/>
          <a:p>
            <a:pPr marL="0" indent="0">
              <a:buNone/>
            </a:pPr>
            <a:r>
              <a:rPr lang="en-US" dirty="0"/>
              <a:t>APPLE: </a:t>
            </a:r>
            <a:r>
              <a:rPr lang="en-US" dirty="0">
                <a:hlinkClick r:id="rId2">
                  <a:extLst>
                    <a:ext uri="{A12FA001-AC4F-418D-AE19-62706E023703}">
                      <ahyp:hlinkClr xmlns:ahyp="http://schemas.microsoft.com/office/drawing/2018/hyperlinkcolor" val="tx"/>
                    </a:ext>
                  </a:extLst>
                </a:hlinkClick>
              </a:rPr>
              <a:t>https://apps.apple.com/us/app/bup-initiation/id1574350314</a:t>
            </a:r>
            <a:r>
              <a:rPr lang="en-US" dirty="0"/>
              <a:t> </a:t>
            </a:r>
          </a:p>
        </p:txBody>
      </p:sp>
      <p:pic>
        <p:nvPicPr>
          <p:cNvPr id="5" name="Picture 4" descr="Graphical user interface, application&#10;&#10;Description automatically generated">
            <a:extLst>
              <a:ext uri="{FF2B5EF4-FFF2-40B4-BE49-F238E27FC236}">
                <a16:creationId xmlns:a16="http://schemas.microsoft.com/office/drawing/2014/main" id="{39FC6EB8-E0A8-4687-B0E5-0E29B15BC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84" y="1525473"/>
            <a:ext cx="4024641" cy="2184378"/>
          </a:xfrm>
          <a:prstGeom prst="rect">
            <a:avLst/>
          </a:prstGeom>
        </p:spPr>
      </p:pic>
      <p:pic>
        <p:nvPicPr>
          <p:cNvPr id="7" name="Picture 6" descr="Graphical user interface, text, application, chat or text message&#10;&#10;Description automatically generated">
            <a:extLst>
              <a:ext uri="{FF2B5EF4-FFF2-40B4-BE49-F238E27FC236}">
                <a16:creationId xmlns:a16="http://schemas.microsoft.com/office/drawing/2014/main" id="{CC2813F3-98CE-406A-A080-3F5879629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894" y="1192598"/>
            <a:ext cx="7973106" cy="4136674"/>
          </a:xfrm>
          <a:prstGeom prst="rect">
            <a:avLst/>
          </a:prstGeom>
        </p:spPr>
      </p:pic>
      <p:sp>
        <p:nvSpPr>
          <p:cNvPr id="4" name="Rectangle 1">
            <a:extLst>
              <a:ext uri="{FF2B5EF4-FFF2-40B4-BE49-F238E27FC236}">
                <a16:creationId xmlns:a16="http://schemas.microsoft.com/office/drawing/2014/main" id="{A84740A3-18DE-41E5-8634-8A303E4843FD}"/>
              </a:ext>
            </a:extLst>
          </p:cNvPr>
          <p:cNvSpPr>
            <a:spLocks noChangeArrowheads="1"/>
          </p:cNvSpPr>
          <p:nvPr/>
        </p:nvSpPr>
        <p:spPr bwMode="auto">
          <a:xfrm>
            <a:off x="165184" y="6143467"/>
            <a:ext cx="11861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Franklin Gothic Medium" panose="020B0603020102020204" pitchFamily="34" charset="0"/>
                <a:ea typeface="Calibri" panose="020F0502020204030204" pitchFamily="34" charset="0"/>
                <a:cs typeface="+mn-cs"/>
                <a:hlinkClick r:id="rId5">
                  <a:extLst>
                    <a:ext uri="{A12FA001-AC4F-418D-AE19-62706E023703}">
                      <ahyp:hlinkClr xmlns:ahyp="http://schemas.microsoft.com/office/drawing/2018/hyperlinkcolor" val="tx"/>
                    </a:ext>
                  </a:extLst>
                </a:hlinkClick>
              </a:rPr>
              <a:t>GOOGLE: https://play.google.com/store/apps/details?id=com.amstonstudio.yaleembed</a:t>
            </a:r>
            <a:endParaRPr kumimoji="0" lang="en-US" altLang="en-US" sz="2400" b="0" i="0" u="none" strike="noStrike" kern="1200" cap="none" spc="0" normalizeH="0" baseline="0" noProof="0" dirty="0">
              <a:ln>
                <a:noFill/>
              </a:ln>
              <a:effectLst/>
              <a:uLnTx/>
              <a:uFillTx/>
              <a:latin typeface="Franklin Gothic Medium" panose="020B0603020102020204" pitchFamily="34" charset="0"/>
              <a:cs typeface="+mn-cs"/>
            </a:endParaRPr>
          </a:p>
        </p:txBody>
      </p:sp>
      <p:sp>
        <p:nvSpPr>
          <p:cNvPr id="6" name="TextBox 5">
            <a:extLst>
              <a:ext uri="{FF2B5EF4-FFF2-40B4-BE49-F238E27FC236}">
                <a16:creationId xmlns:a16="http://schemas.microsoft.com/office/drawing/2014/main" id="{518696C1-F137-443C-A074-7889801FD76F}"/>
              </a:ext>
            </a:extLst>
          </p:cNvPr>
          <p:cNvSpPr txBox="1"/>
          <p:nvPr/>
        </p:nvSpPr>
        <p:spPr>
          <a:xfrm>
            <a:off x="165184" y="4656588"/>
            <a:ext cx="19768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Funded by NIDA</a:t>
            </a:r>
          </a:p>
        </p:txBody>
      </p:sp>
      <p:pic>
        <p:nvPicPr>
          <p:cNvPr id="8" name="Picture 7">
            <a:extLst>
              <a:ext uri="{FF2B5EF4-FFF2-40B4-BE49-F238E27FC236}">
                <a16:creationId xmlns:a16="http://schemas.microsoft.com/office/drawing/2014/main" id="{A83A41B6-C882-4679-8AFE-A155DFA9CFF3}"/>
              </a:ext>
            </a:extLst>
          </p:cNvPr>
          <p:cNvPicPr>
            <a:picLocks noChangeAspect="1"/>
          </p:cNvPicPr>
          <p:nvPr/>
        </p:nvPicPr>
        <p:blipFill>
          <a:blip r:embed="rId6"/>
          <a:stretch>
            <a:fillRect/>
          </a:stretch>
        </p:blipFill>
        <p:spPr>
          <a:xfrm>
            <a:off x="165184" y="3749341"/>
            <a:ext cx="3496472" cy="949774"/>
          </a:xfrm>
          <a:prstGeom prst="rect">
            <a:avLst/>
          </a:prstGeom>
        </p:spPr>
      </p:pic>
    </p:spTree>
    <p:extLst>
      <p:ext uri="{BB962C8B-B14F-4D97-AF65-F5344CB8AC3E}">
        <p14:creationId xmlns:p14="http://schemas.microsoft.com/office/powerpoint/2010/main" val="2857637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2176A-41A2-4EAB-83FB-B0C5E79E854E}"/>
              </a:ext>
            </a:extLst>
          </p:cNvPr>
          <p:cNvSpPr>
            <a:spLocks noGrp="1"/>
          </p:cNvSpPr>
          <p:nvPr>
            <p:ph type="title"/>
          </p:nvPr>
        </p:nvSpPr>
        <p:spPr>
          <a:xfrm>
            <a:off x="-647700" y="-228600"/>
            <a:ext cx="13487400" cy="2287017"/>
          </a:xfrm>
        </p:spPr>
        <p:txBody>
          <a:bodyPr/>
          <a:lstStyle/>
          <a:p>
            <a:r>
              <a:rPr lang="en-US" sz="3200" b="1" dirty="0">
                <a:solidFill>
                  <a:srgbClr val="003399"/>
                </a:solidFill>
                <a:latin typeface="Cambria" panose="02040503050406030204" pitchFamily="18" charset="0"/>
              </a:rPr>
              <a:t> </a:t>
            </a:r>
            <a:r>
              <a:rPr lang="en-US" sz="4000" b="1" dirty="0">
                <a:solidFill>
                  <a:srgbClr val="003399"/>
                </a:solidFill>
                <a:latin typeface="Cambria" panose="02040503050406030204" pitchFamily="18" charset="0"/>
              </a:rPr>
              <a:t>NIDA Website</a:t>
            </a:r>
            <a:br>
              <a:rPr lang="en-US" sz="3200" b="1" dirty="0">
                <a:solidFill>
                  <a:srgbClr val="003399"/>
                </a:solidFill>
                <a:latin typeface="Cambria" panose="02040503050406030204" pitchFamily="18" charset="0"/>
              </a:rPr>
            </a:br>
            <a:r>
              <a:rPr lang="en-US" sz="3200" b="1" u="sng" dirty="0">
                <a:latin typeface="Cambria" panose="02040503050406030204" pitchFamily="18" charset="0"/>
                <a:ea typeface="Calibri" panose="020F0502020204030204" pitchFamily="34" charset="0"/>
                <a:cs typeface="Calibri" panose="020F0502020204030204" pitchFamily="34" charset="0"/>
                <a:hlinkClick r:id="rId2"/>
              </a:rPr>
              <a:t>https://www.drugabuse.gov/ed-buprenorphine</a:t>
            </a:r>
            <a:r>
              <a:rPr lang="en-US" sz="3200" b="1" u="sng" dirty="0">
                <a:latin typeface="Cambria" panose="02040503050406030204" pitchFamily="18" charset="0"/>
                <a:ea typeface="Calibri" panose="020F0502020204030204" pitchFamily="34" charset="0"/>
                <a:cs typeface="Calibri" panose="020F0502020204030204" pitchFamily="34" charset="0"/>
              </a:rPr>
              <a:t> </a:t>
            </a:r>
            <a:br>
              <a:rPr lang="en-US" sz="3600" b="1" dirty="0">
                <a:latin typeface="Cambria" panose="02040503050406030204" pitchFamily="18" charset="0"/>
                <a:ea typeface="Calibri" panose="020F0502020204030204" pitchFamily="34" charset="0"/>
                <a:cs typeface="Calibri" panose="020F0502020204030204" pitchFamily="34" charset="0"/>
              </a:rPr>
            </a:br>
            <a:endParaRPr lang="en-US" sz="3200" b="1" dirty="0">
              <a:solidFill>
                <a:srgbClr val="003399"/>
              </a:solidFill>
              <a:latin typeface="Cambria" panose="02040503050406030204" pitchFamily="18" charset="0"/>
            </a:endParaRPr>
          </a:p>
        </p:txBody>
      </p:sp>
      <p:pic>
        <p:nvPicPr>
          <p:cNvPr id="6" name="Picture 5" descr="Screen Clipping">
            <a:extLst>
              <a:ext uri="{FF2B5EF4-FFF2-40B4-BE49-F238E27FC236}">
                <a16:creationId xmlns:a16="http://schemas.microsoft.com/office/drawing/2014/main" id="{994B6A0E-5F84-4D00-B1A9-F2AB567C5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12" y="1524000"/>
            <a:ext cx="6172200" cy="5373210"/>
          </a:xfrm>
          <a:prstGeom prst="rect">
            <a:avLst/>
          </a:prstGeom>
          <a:ln w="12700">
            <a:solidFill>
              <a:schemeClr val="tx1"/>
            </a:solidFill>
          </a:ln>
        </p:spPr>
      </p:pic>
      <p:pic>
        <p:nvPicPr>
          <p:cNvPr id="9" name="Picture 8" descr="Screen Clipping">
            <a:extLst>
              <a:ext uri="{FF2B5EF4-FFF2-40B4-BE49-F238E27FC236}">
                <a16:creationId xmlns:a16="http://schemas.microsoft.com/office/drawing/2014/main" id="{851B9585-EE66-4A12-B5D8-B8AED53D3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0509" y="1334517"/>
            <a:ext cx="4251088" cy="5373796"/>
          </a:xfrm>
          <a:prstGeom prst="rect">
            <a:avLst/>
          </a:prstGeom>
          <a:ln w="12700">
            <a:solidFill>
              <a:schemeClr val="tx1"/>
            </a:solidFill>
          </a:ln>
        </p:spPr>
      </p:pic>
    </p:spTree>
    <p:extLst>
      <p:ext uri="{BB962C8B-B14F-4D97-AF65-F5344CB8AC3E}">
        <p14:creationId xmlns:p14="http://schemas.microsoft.com/office/powerpoint/2010/main" val="1616677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525739" y="87048"/>
            <a:ext cx="11376342" cy="1107195"/>
          </a:xfrm>
        </p:spPr>
        <p:txBody>
          <a:bodyPr>
            <a:normAutofit fontScale="90000"/>
          </a:bodyPr>
          <a:lstStyle/>
          <a:p>
            <a:r>
              <a:rPr lang="en-US" sz="3600" b="1" dirty="0">
                <a:solidFill>
                  <a:srgbClr val="0000B8"/>
                </a:solidFill>
                <a:latin typeface="Georgia" panose="02040502050405020303" pitchFamily="18" charset="0"/>
              </a:rPr>
              <a:t>Evolution of Drivers of Overdose Deaths, All Ages</a:t>
            </a:r>
            <a:br>
              <a:rPr lang="en-US" sz="3200" dirty="0">
                <a:latin typeface="Georgia" panose="02040502050405020303" pitchFamily="18" charset="0"/>
              </a:rPr>
            </a:br>
            <a:r>
              <a:rPr lang="en-US" sz="2700" b="0" dirty="0">
                <a:latin typeface="Georgia" panose="02040502050405020303" pitchFamily="18" charset="0"/>
              </a:rPr>
              <a:t>Analgesics		Heroin		Fentanyl	      Stimulants</a:t>
            </a:r>
            <a:endParaRPr lang="en-US" sz="3200" b="0" dirty="0">
              <a:latin typeface="Georgia" panose="02040502050405020303" pitchFamily="18" charset="0"/>
            </a:endParaRPr>
          </a:p>
        </p:txBody>
      </p:sp>
      <p:graphicFrame>
        <p:nvGraphicFramePr>
          <p:cNvPr id="17" name="Chart 3">
            <a:extLst>
              <a:ext uri="{FF2B5EF4-FFF2-40B4-BE49-F238E27FC236}">
                <a16:creationId xmlns:a16="http://schemas.microsoft.com/office/drawing/2014/main" id="{63DD7B6B-70CC-49E9-AF46-D8BEA8A2C2C9}"/>
              </a:ext>
            </a:extLst>
          </p:cNvPr>
          <p:cNvGraphicFramePr>
            <a:graphicFrameLocks noGrp="1"/>
          </p:cNvGraphicFramePr>
          <p:nvPr>
            <p:ph type="chart" idx="1"/>
            <p:extLst>
              <p:ext uri="{D42A27DB-BD31-4B8C-83A1-F6EECF244321}">
                <p14:modId xmlns:p14="http://schemas.microsoft.com/office/powerpoint/2010/main" val="138508649"/>
              </p:ext>
            </p:extLst>
          </p:nvPr>
        </p:nvGraphicFramePr>
        <p:xfrm>
          <a:off x="598206" y="1641316"/>
          <a:ext cx="10634472"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19" name="Arrow: Right 9">
            <a:extLst>
              <a:ext uri="{FF2B5EF4-FFF2-40B4-BE49-F238E27FC236}">
                <a16:creationId xmlns:a16="http://schemas.microsoft.com/office/drawing/2014/main" id="{B9A3D9C2-3BC0-4835-9CFC-234DFB963C57}"/>
              </a:ext>
            </a:extLst>
          </p:cNvPr>
          <p:cNvSpPr>
            <a:spLocks noChangeArrowheads="1"/>
          </p:cNvSpPr>
          <p:nvPr/>
        </p:nvSpPr>
        <p:spPr bwMode="auto">
          <a:xfrm>
            <a:off x="2522305" y="766903"/>
            <a:ext cx="476250" cy="204180"/>
          </a:xfrm>
          <a:prstGeom prst="rightArrow">
            <a:avLst>
              <a:gd name="adj1" fmla="val 50000"/>
              <a:gd name="adj2" fmla="val 50043"/>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68580" tIns="34290" rIns="68580" bIns="34290" anchor="ctr"/>
          <a:lstStyle/>
          <a:p>
            <a:pPr marL="0" marR="0" lvl="0" indent="0" algn="ctr" defTabSz="685800" rtl="0" eaLnBrk="1" fontAlgn="base" latinLnBrk="0" hangingPunct="1">
              <a:lnSpc>
                <a:spcPct val="80000"/>
              </a:lnSpc>
              <a:spcBef>
                <a:spcPct val="0"/>
              </a:spcBef>
              <a:spcAft>
                <a:spcPct val="0"/>
              </a:spcAft>
              <a:buClr>
                <a:srgbClr val="FF0000"/>
              </a:buClr>
              <a:buSzPct val="150000"/>
              <a:buFontTx/>
              <a:buNone/>
              <a:tabLst/>
              <a:defRPr/>
            </a:pPr>
            <a:endParaRPr kumimoji="0" lang="en-US" sz="1400" b="1" i="1"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1" name="Arrow: Right 9">
            <a:extLst>
              <a:ext uri="{FF2B5EF4-FFF2-40B4-BE49-F238E27FC236}">
                <a16:creationId xmlns:a16="http://schemas.microsoft.com/office/drawing/2014/main" id="{5E1E9BAF-D3BA-4845-9F67-589E3FC8AD2C}"/>
              </a:ext>
            </a:extLst>
          </p:cNvPr>
          <p:cNvSpPr>
            <a:spLocks noChangeArrowheads="1"/>
          </p:cNvSpPr>
          <p:nvPr/>
        </p:nvSpPr>
        <p:spPr bwMode="auto">
          <a:xfrm>
            <a:off x="5034334" y="766903"/>
            <a:ext cx="476250" cy="204180"/>
          </a:xfrm>
          <a:prstGeom prst="rightArrow">
            <a:avLst>
              <a:gd name="adj1" fmla="val 50000"/>
              <a:gd name="adj2" fmla="val 50043"/>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68580" tIns="34290" rIns="68580" bIns="34290" anchor="ctr"/>
          <a:lstStyle/>
          <a:p>
            <a:pPr marL="0" marR="0" lvl="0" indent="0" algn="ctr" defTabSz="685800" rtl="0" eaLnBrk="1" fontAlgn="base" latinLnBrk="0" hangingPunct="1">
              <a:lnSpc>
                <a:spcPct val="80000"/>
              </a:lnSpc>
              <a:spcBef>
                <a:spcPct val="0"/>
              </a:spcBef>
              <a:spcAft>
                <a:spcPct val="0"/>
              </a:spcAft>
              <a:buClr>
                <a:srgbClr val="FF0000"/>
              </a:buClr>
              <a:buSzPct val="150000"/>
              <a:buFontTx/>
              <a:buNone/>
              <a:tabLst/>
              <a:defRPr/>
            </a:pPr>
            <a:endParaRPr kumimoji="0" lang="en-US" sz="1400" b="1" i="1"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2" name="Arrow: Right 9">
            <a:extLst>
              <a:ext uri="{FF2B5EF4-FFF2-40B4-BE49-F238E27FC236}">
                <a16:creationId xmlns:a16="http://schemas.microsoft.com/office/drawing/2014/main" id="{17377209-C7D0-49F0-B114-331AF5D5905A}"/>
              </a:ext>
            </a:extLst>
          </p:cNvPr>
          <p:cNvSpPr>
            <a:spLocks noChangeArrowheads="1"/>
          </p:cNvSpPr>
          <p:nvPr/>
        </p:nvSpPr>
        <p:spPr bwMode="auto">
          <a:xfrm>
            <a:off x="7731719" y="762092"/>
            <a:ext cx="476250" cy="204180"/>
          </a:xfrm>
          <a:prstGeom prst="rightArrow">
            <a:avLst>
              <a:gd name="adj1" fmla="val 50000"/>
              <a:gd name="adj2" fmla="val 50043"/>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68580" tIns="34290" rIns="68580" bIns="34290" anchor="ctr"/>
          <a:lstStyle/>
          <a:p>
            <a:pPr marL="0" marR="0" lvl="0" indent="0" algn="ctr" defTabSz="685800" rtl="0" eaLnBrk="1" fontAlgn="base" latinLnBrk="0" hangingPunct="1">
              <a:lnSpc>
                <a:spcPct val="80000"/>
              </a:lnSpc>
              <a:spcBef>
                <a:spcPct val="0"/>
              </a:spcBef>
              <a:spcAft>
                <a:spcPct val="0"/>
              </a:spcAft>
              <a:buClr>
                <a:srgbClr val="FF0000"/>
              </a:buClr>
              <a:buSzPct val="150000"/>
              <a:buFontTx/>
              <a:buNone/>
              <a:tabLst/>
              <a:defRPr/>
            </a:pPr>
            <a:endParaRPr kumimoji="0" lang="en-US" sz="1400" b="1" i="1"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8" name="Rectangle 7">
            <a:extLst>
              <a:ext uri="{FF2B5EF4-FFF2-40B4-BE49-F238E27FC236}">
                <a16:creationId xmlns:a16="http://schemas.microsoft.com/office/drawing/2014/main" id="{4D879F51-3E4A-4A5C-822A-F366B9DD8801}"/>
              </a:ext>
            </a:extLst>
          </p:cNvPr>
          <p:cNvSpPr/>
          <p:nvPr/>
        </p:nvSpPr>
        <p:spPr>
          <a:xfrm>
            <a:off x="-845438" y="6345528"/>
            <a:ext cx="11842036" cy="461665"/>
          </a:xfrm>
          <a:prstGeom prst="rect">
            <a:avLst/>
          </a:prstGeom>
        </p:spPr>
        <p:txBody>
          <a:bodyPr wrap="square"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Source: The Multiple Cause of Death data are produced by the Division of Vital Statistics, National Center for Health Statistics (NCHS),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Centers for Disease Control and Prevention (CDC), United States Department of Health and Human Services (US DHHS).  Slide Created by Nora Volkow</a:t>
            </a:r>
          </a:p>
        </p:txBody>
      </p:sp>
      <p:sp>
        <p:nvSpPr>
          <p:cNvPr id="10" name="TextBox 9">
            <a:extLst>
              <a:ext uri="{FF2B5EF4-FFF2-40B4-BE49-F238E27FC236}">
                <a16:creationId xmlns:a16="http://schemas.microsoft.com/office/drawing/2014/main" id="{1C22815A-8F00-4B1F-99E4-3498F125CD5B}"/>
              </a:ext>
            </a:extLst>
          </p:cNvPr>
          <p:cNvSpPr txBox="1"/>
          <p:nvPr/>
        </p:nvSpPr>
        <p:spPr>
          <a:xfrm>
            <a:off x="8989389" y="5002893"/>
            <a:ext cx="29126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eorgia" panose="02040502050405020303" pitchFamily="18" charset="0"/>
                <a:ea typeface="+mn-ea"/>
                <a:cs typeface="Arabic Typesetting" panose="03020402040406030203" pitchFamily="66" charset="-78"/>
              </a:rPr>
              <a:t>2020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eorgia" panose="02040502050405020303" pitchFamily="18" charset="0"/>
                <a:ea typeface="+mn-ea"/>
                <a:cs typeface="Arabic Typesetting" panose="03020402040406030203" pitchFamily="66" charset="-78"/>
              </a:rPr>
              <a:t> </a:t>
            </a:r>
            <a:r>
              <a:rPr lang="en-US" sz="2400" b="1" dirty="0">
                <a:solidFill>
                  <a:srgbClr val="C00000"/>
                </a:solidFill>
                <a:latin typeface="Georgia" panose="02040502050405020303" pitchFamily="18" charset="0"/>
                <a:cs typeface="Arabic Typesetting" panose="03020402040406030203" pitchFamily="66" charset="-78"/>
              </a:rPr>
              <a:t>103</a:t>
            </a:r>
            <a:r>
              <a:rPr kumimoji="0" lang="en-US" sz="2400" b="1" i="0" u="none" strike="noStrike" kern="1200" cap="none" spc="0" normalizeH="0" baseline="0" noProof="0" dirty="0">
                <a:ln>
                  <a:noFill/>
                </a:ln>
                <a:solidFill>
                  <a:srgbClr val="C00000"/>
                </a:solidFill>
                <a:effectLst/>
                <a:uLnTx/>
                <a:uFillTx/>
                <a:latin typeface="Georgia" panose="02040502050405020303" pitchFamily="18" charset="0"/>
                <a:ea typeface="+mn-ea"/>
                <a:cs typeface="Arabic Typesetting" panose="03020402040406030203" pitchFamily="66" charset="-78"/>
              </a:rPr>
              <a:t>,306 OD Death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eorgia" panose="02040502050405020303" pitchFamily="18" charset="0"/>
                <a:ea typeface="+mn-ea"/>
                <a:cs typeface="Arabic Typesetting" panose="03020402040406030203" pitchFamily="66" charset="-78"/>
              </a:rPr>
              <a:t>28.5% </a:t>
            </a:r>
          </a:p>
        </p:txBody>
      </p:sp>
      <p:cxnSp>
        <p:nvCxnSpPr>
          <p:cNvPr id="11" name="Straight Arrow Connector 10">
            <a:extLst>
              <a:ext uri="{FF2B5EF4-FFF2-40B4-BE49-F238E27FC236}">
                <a16:creationId xmlns:a16="http://schemas.microsoft.com/office/drawing/2014/main" id="{55696FC9-89FF-4B07-A49B-82F9FCFCD87D}"/>
              </a:ext>
            </a:extLst>
          </p:cNvPr>
          <p:cNvCxnSpPr>
            <a:cxnSpLocks/>
          </p:cNvCxnSpPr>
          <p:nvPr/>
        </p:nvCxnSpPr>
        <p:spPr>
          <a:xfrm flipV="1">
            <a:off x="9847067" y="5898422"/>
            <a:ext cx="0" cy="304800"/>
          </a:xfrm>
          <a:prstGeom prst="straightConnector1">
            <a:avLst/>
          </a:prstGeom>
          <a:ln w="28575">
            <a:solidFill>
              <a:srgbClr val="C0000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A1C542F-F996-4407-9C53-89A09CFA6D76}"/>
              </a:ext>
            </a:extLst>
          </p:cNvPr>
          <p:cNvSpPr txBox="1"/>
          <p:nvPr/>
        </p:nvSpPr>
        <p:spPr>
          <a:xfrm>
            <a:off x="2522305" y="1783655"/>
            <a:ext cx="4640094" cy="369332"/>
          </a:xfrm>
          <a:prstGeom prst="rect">
            <a:avLst/>
          </a:prstGeom>
          <a:noFill/>
        </p:spPr>
        <p:txBody>
          <a:bodyPr wrap="square" rtlCol="0">
            <a:spAutoFit/>
          </a:bodyPr>
          <a:lstStyle/>
          <a:p>
            <a:r>
              <a:rPr lang="en-US" b="1" dirty="0"/>
              <a:t>Driven by synthetic opioids and the pandemic </a:t>
            </a:r>
          </a:p>
        </p:txBody>
      </p:sp>
    </p:spTree>
    <p:extLst>
      <p:ext uri="{BB962C8B-B14F-4D97-AF65-F5344CB8AC3E}">
        <p14:creationId xmlns:p14="http://schemas.microsoft.com/office/powerpoint/2010/main" val="425359279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322C6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5265-7108-4032-9FD6-00EF597F1083}"/>
              </a:ext>
            </a:extLst>
          </p:cNvPr>
          <p:cNvSpPr>
            <a:spLocks noGrp="1"/>
          </p:cNvSpPr>
          <p:nvPr>
            <p:ph type="title"/>
          </p:nvPr>
        </p:nvSpPr>
        <p:spPr>
          <a:xfrm>
            <a:off x="2209800" y="2667000"/>
            <a:ext cx="8305800" cy="914400"/>
          </a:xfrm>
          <a:noFill/>
        </p:spPr>
        <p:txBody>
          <a:bodyPr/>
          <a:lstStyle/>
          <a:p>
            <a:r>
              <a:rPr lang="en-US" sz="4000" b="1" dirty="0"/>
              <a:t>Testing Innovative Treatments</a:t>
            </a:r>
          </a:p>
        </p:txBody>
      </p:sp>
    </p:spTree>
    <p:extLst>
      <p:ext uri="{BB962C8B-B14F-4D97-AF65-F5344CB8AC3E}">
        <p14:creationId xmlns:p14="http://schemas.microsoft.com/office/powerpoint/2010/main" val="789278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3F7377-C632-4C35-9ACB-8E714EE57DF9}"/>
              </a:ext>
            </a:extLst>
          </p:cNvPr>
          <p:cNvSpPr/>
          <p:nvPr/>
        </p:nvSpPr>
        <p:spPr>
          <a:xfrm>
            <a:off x="230909" y="73634"/>
            <a:ext cx="11430000" cy="1107996"/>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3399"/>
                </a:solidFill>
                <a:effectLst/>
                <a:uLnTx/>
                <a:uFillTx/>
                <a:latin typeface="Georgia"/>
                <a:ea typeface="Times New Roman" panose="02020603050405020304" pitchFamily="18" charset="0"/>
                <a:cs typeface="Times New Roman" panose="02020603050405020304" pitchFamily="18" charset="0"/>
              </a:rPr>
              <a:t>High-Dose Buprenorphine (&gt;12mg) Induction for Treatment </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3399"/>
                </a:solidFill>
                <a:effectLst/>
                <a:uLnTx/>
                <a:uFillTx/>
                <a:latin typeface="Georgia"/>
                <a:ea typeface="Times New Roman" panose="02020603050405020304" pitchFamily="18" charset="0"/>
                <a:cs typeface="Times New Roman" panose="02020603050405020304" pitchFamily="18" charset="0"/>
              </a:rPr>
              <a:t>of Opioid Use Disorder</a:t>
            </a:r>
            <a:endParaRPr kumimoji="0" lang="en-US" sz="2800" b="1" i="0" u="none" strike="noStrike" kern="1200" cap="none" spc="0" normalizeH="0" baseline="0" noProof="0" dirty="0">
              <a:ln>
                <a:noFill/>
              </a:ln>
              <a:solidFill>
                <a:srgbClr val="003399"/>
              </a:solidFill>
              <a:effectLst/>
              <a:uLnTx/>
              <a:uFillTx/>
              <a:latin typeface="Georgia"/>
              <a:ea typeface="Times New Roman" panose="02020603050405020304" pitchFamily="18" charset="0"/>
              <a:cs typeface="+mn-cs"/>
            </a:endParaRPr>
          </a:p>
        </p:txBody>
      </p:sp>
      <p:sp>
        <p:nvSpPr>
          <p:cNvPr id="5" name="TextBox 4">
            <a:extLst>
              <a:ext uri="{FF2B5EF4-FFF2-40B4-BE49-F238E27FC236}">
                <a16:creationId xmlns:a16="http://schemas.microsoft.com/office/drawing/2014/main" id="{1FA5DC4A-B6B8-4C4A-93D8-99B25B4D5F15}"/>
              </a:ext>
            </a:extLst>
          </p:cNvPr>
          <p:cNvSpPr txBox="1"/>
          <p:nvPr/>
        </p:nvSpPr>
        <p:spPr>
          <a:xfrm>
            <a:off x="654232" y="658410"/>
            <a:ext cx="28735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eorgia"/>
                <a:ea typeface="+mn-ea"/>
                <a:cs typeface="+mn-cs"/>
              </a:rPr>
              <a:t>CTN 0069-A1</a:t>
            </a:r>
          </a:p>
        </p:txBody>
      </p:sp>
      <p:sp>
        <p:nvSpPr>
          <p:cNvPr id="11" name="TextBox 10">
            <a:extLst>
              <a:ext uri="{FF2B5EF4-FFF2-40B4-BE49-F238E27FC236}">
                <a16:creationId xmlns:a16="http://schemas.microsoft.com/office/drawing/2014/main" id="{583D9C53-1024-4ED5-8F5B-8A1C8085908B}"/>
              </a:ext>
            </a:extLst>
          </p:cNvPr>
          <p:cNvSpPr txBox="1"/>
          <p:nvPr/>
        </p:nvSpPr>
        <p:spPr>
          <a:xfrm>
            <a:off x="230909" y="1202042"/>
            <a:ext cx="118872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eorgia"/>
                <a:ea typeface="Times New Roman" panose="02020603050405020304" pitchFamily="18" charset="0"/>
                <a:cs typeface="Times New Roman" panose="02020603050405020304" pitchFamily="18" charset="0"/>
              </a:rPr>
              <a:t>Accelerated induction achieves therapeutic buprenorphine levels in &lt; 3-4 hours vs typically 2-3 days… extended-release increases safety during the crucial gap between ED &amp; follow-up care… particularly in context of COVID limitations  </a:t>
            </a:r>
            <a:endParaRPr kumimoji="0" lang="en-US" sz="1800" b="1" i="0" u="none" strike="noStrike" kern="1200" cap="none" spc="0" normalizeH="0" baseline="0" noProof="0" dirty="0">
              <a:ln>
                <a:noFill/>
              </a:ln>
              <a:solidFill>
                <a:srgbClr val="000000"/>
              </a:solidFill>
              <a:effectLst/>
              <a:uLnTx/>
              <a:uFillTx/>
              <a:latin typeface="Georgia"/>
              <a:ea typeface="+mn-ea"/>
              <a:cs typeface="+mn-cs"/>
            </a:endParaRPr>
          </a:p>
        </p:txBody>
      </p:sp>
      <p:sp>
        <p:nvSpPr>
          <p:cNvPr id="12" name="TextBox 11">
            <a:extLst>
              <a:ext uri="{FF2B5EF4-FFF2-40B4-BE49-F238E27FC236}">
                <a16:creationId xmlns:a16="http://schemas.microsoft.com/office/drawing/2014/main" id="{1B6FEBED-4431-4F97-B126-772613CFAF80}"/>
              </a:ext>
            </a:extLst>
          </p:cNvPr>
          <p:cNvSpPr txBox="1"/>
          <p:nvPr/>
        </p:nvSpPr>
        <p:spPr>
          <a:xfrm>
            <a:off x="230909" y="2467135"/>
            <a:ext cx="8244441"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a:ea typeface="+mn-ea"/>
                <a:cs typeface="+mn-cs"/>
              </a:rPr>
              <a:t>Retrospective case series –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a:ea typeface="+mn-ea"/>
                <a:cs typeface="+mn-cs"/>
              </a:rPr>
              <a:t>2018 calendar year at a single site – Highland Hospital, Oakland CA.</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eorgia"/>
                <a:ea typeface="+mn-ea"/>
                <a:cs typeface="+mn-cs"/>
              </a:rPr>
              <a:t>391 unique patients (579 encounters)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eorgia"/>
                <a:ea typeface="+mn-ea"/>
                <a:cs typeface="+mn-cs"/>
              </a:rPr>
              <a:t>No cases of respiratory depression or sedation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Georgia"/>
              </a:rPr>
              <a:t>5 cases of precipitated withdrawal not dose related</a:t>
            </a:r>
            <a:endParaRPr kumimoji="0" lang="en-US" sz="2400" b="0" i="0" u="none" strike="noStrike" kern="1200" cap="none" spc="0" normalizeH="0" baseline="0" noProof="0" dirty="0">
              <a:ln>
                <a:noFill/>
              </a:ln>
              <a:solidFill>
                <a:prstClr val="black"/>
              </a:solidFill>
              <a:effectLst/>
              <a:uLnTx/>
              <a:uFillTx/>
              <a:latin typeface="Georgia"/>
              <a:ea typeface="+mn-ea"/>
              <a:cs typeface="+mn-cs"/>
            </a:endParaRPr>
          </a:p>
        </p:txBody>
      </p:sp>
      <p:sp>
        <p:nvSpPr>
          <p:cNvPr id="8" name="TextBox 7">
            <a:extLst>
              <a:ext uri="{FF2B5EF4-FFF2-40B4-BE49-F238E27FC236}">
                <a16:creationId xmlns:a16="http://schemas.microsoft.com/office/drawing/2014/main" id="{1A97FFB1-5931-48A7-B910-151F5142E663}"/>
              </a:ext>
            </a:extLst>
          </p:cNvPr>
          <p:cNvSpPr txBox="1"/>
          <p:nvPr/>
        </p:nvSpPr>
        <p:spPr>
          <a:xfrm>
            <a:off x="9074166" y="6511085"/>
            <a:ext cx="32956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Herring, </a:t>
            </a:r>
            <a:r>
              <a:rPr lang="en-US" sz="1200" b="1" dirty="0">
                <a:solidFill>
                  <a:srgbClr val="000000"/>
                </a:solidFill>
                <a:latin typeface="Georgia" panose="02040502050405020303" pitchFamily="18" charset="0"/>
              </a:rPr>
              <a:t>JAMA </a:t>
            </a:r>
            <a:r>
              <a:rPr lang="en-US" sz="1200" b="1" dirty="0" err="1">
                <a:solidFill>
                  <a:srgbClr val="000000"/>
                </a:solidFill>
                <a:latin typeface="Georgia" panose="02040502050405020303" pitchFamily="18" charset="0"/>
              </a:rPr>
              <a:t>Netw</a:t>
            </a:r>
            <a:r>
              <a:rPr lang="en-US" sz="1200" b="1" dirty="0">
                <a:solidFill>
                  <a:srgbClr val="000000"/>
                </a:solidFill>
                <a:latin typeface="Georgia" panose="02040502050405020303" pitchFamily="18" charset="0"/>
              </a:rPr>
              <a:t> Open. 2021 July</a:t>
            </a:r>
            <a:endParaRPr kumimoji="0" lang="en-US" sz="1200" b="1"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p:txBody>
      </p:sp>
      <p:pic>
        <p:nvPicPr>
          <p:cNvPr id="9" name="Picture 8" descr="Graphical user interface, text, application, email&#10;&#10;Description automatically generated">
            <a:extLst>
              <a:ext uri="{FF2B5EF4-FFF2-40B4-BE49-F238E27FC236}">
                <a16:creationId xmlns:a16="http://schemas.microsoft.com/office/drawing/2014/main" id="{7714769C-5A0A-4D3A-A17B-27A13D08F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700">
            <a:off x="7774610" y="2043867"/>
            <a:ext cx="4438366" cy="357456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E8B5F44-506A-4A73-9E5C-D5A4522F64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7074" y="4940042"/>
            <a:ext cx="1449834" cy="1449834"/>
          </a:xfrm>
          <a:prstGeom prst="rect">
            <a:avLst/>
          </a:prstGeom>
        </p:spPr>
      </p:pic>
      <p:sp>
        <p:nvSpPr>
          <p:cNvPr id="13" name="TextBox 12">
            <a:extLst>
              <a:ext uri="{FF2B5EF4-FFF2-40B4-BE49-F238E27FC236}">
                <a16:creationId xmlns:a16="http://schemas.microsoft.com/office/drawing/2014/main" id="{AB896E6F-0C67-4764-919D-24C900D08D86}"/>
              </a:ext>
            </a:extLst>
          </p:cNvPr>
          <p:cNvSpPr txBox="1"/>
          <p:nvPr/>
        </p:nvSpPr>
        <p:spPr>
          <a:xfrm>
            <a:off x="301746" y="5370057"/>
            <a:ext cx="7555597" cy="830997"/>
          </a:xfrm>
          <a:prstGeom prst="rect">
            <a:avLst/>
          </a:prstGeom>
          <a:solidFill>
            <a:srgbClr val="E3E09B"/>
          </a:solidFill>
        </p:spPr>
        <p:txBody>
          <a:bodyPr wrap="square" rtlCol="0">
            <a:spAutoFit/>
          </a:bodyPr>
          <a:lstStyle/>
          <a:p>
            <a:pPr algn="ctr"/>
            <a:r>
              <a:rPr lang="en-US" sz="2400" b="1" dirty="0"/>
              <a:t>High dose buprenorphine induction was safe and well tolerated in untreated OUD patients</a:t>
            </a:r>
          </a:p>
        </p:txBody>
      </p:sp>
    </p:spTree>
    <p:extLst>
      <p:ext uri="{BB962C8B-B14F-4D97-AF65-F5344CB8AC3E}">
        <p14:creationId xmlns:p14="http://schemas.microsoft.com/office/powerpoint/2010/main" val="2057709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5102B54-D47C-4051-B375-39186535D6B7}"/>
              </a:ext>
            </a:extLst>
          </p:cNvPr>
          <p:cNvGraphicFramePr>
            <a:graphicFrameLocks noGrp="1"/>
          </p:cNvGraphicFramePr>
          <p:nvPr/>
        </p:nvGraphicFramePr>
        <p:xfrm>
          <a:off x="717550" y="1371600"/>
          <a:ext cx="10255250" cy="3124199"/>
        </p:xfrm>
        <a:graphic>
          <a:graphicData uri="http://schemas.openxmlformats.org/drawingml/2006/table">
            <a:tbl>
              <a:tblPr firstRow="1" firstCol="1">
                <a:tableStyleId>{93296810-A885-4BE3-A3E7-6D5BEEA58F35}</a:tableStyleId>
              </a:tblPr>
              <a:tblGrid>
                <a:gridCol w="1946313">
                  <a:extLst>
                    <a:ext uri="{9D8B030D-6E8A-4147-A177-3AD203B41FA5}">
                      <a16:colId xmlns:a16="http://schemas.microsoft.com/office/drawing/2014/main" val="2808506972"/>
                    </a:ext>
                  </a:extLst>
                </a:gridCol>
                <a:gridCol w="1186991">
                  <a:extLst>
                    <a:ext uri="{9D8B030D-6E8A-4147-A177-3AD203B41FA5}">
                      <a16:colId xmlns:a16="http://schemas.microsoft.com/office/drawing/2014/main" val="3019560266"/>
                    </a:ext>
                  </a:extLst>
                </a:gridCol>
                <a:gridCol w="1186991">
                  <a:extLst>
                    <a:ext uri="{9D8B030D-6E8A-4147-A177-3AD203B41FA5}">
                      <a16:colId xmlns:a16="http://schemas.microsoft.com/office/drawing/2014/main" val="3622867006"/>
                    </a:ext>
                  </a:extLst>
                </a:gridCol>
                <a:gridCol w="1186991">
                  <a:extLst>
                    <a:ext uri="{9D8B030D-6E8A-4147-A177-3AD203B41FA5}">
                      <a16:colId xmlns:a16="http://schemas.microsoft.com/office/drawing/2014/main" val="2640249030"/>
                    </a:ext>
                  </a:extLst>
                </a:gridCol>
                <a:gridCol w="1318964">
                  <a:extLst>
                    <a:ext uri="{9D8B030D-6E8A-4147-A177-3AD203B41FA5}">
                      <a16:colId xmlns:a16="http://schemas.microsoft.com/office/drawing/2014/main" val="3280004179"/>
                    </a:ext>
                  </a:extLst>
                </a:gridCol>
                <a:gridCol w="1219200">
                  <a:extLst>
                    <a:ext uri="{9D8B030D-6E8A-4147-A177-3AD203B41FA5}">
                      <a16:colId xmlns:a16="http://schemas.microsoft.com/office/drawing/2014/main" val="3361730950"/>
                    </a:ext>
                  </a:extLst>
                </a:gridCol>
                <a:gridCol w="1219200">
                  <a:extLst>
                    <a:ext uri="{9D8B030D-6E8A-4147-A177-3AD203B41FA5}">
                      <a16:colId xmlns:a16="http://schemas.microsoft.com/office/drawing/2014/main" val="1562881194"/>
                    </a:ext>
                  </a:extLst>
                </a:gridCol>
                <a:gridCol w="990600">
                  <a:extLst>
                    <a:ext uri="{9D8B030D-6E8A-4147-A177-3AD203B41FA5}">
                      <a16:colId xmlns:a16="http://schemas.microsoft.com/office/drawing/2014/main" val="3931879239"/>
                    </a:ext>
                  </a:extLst>
                </a:gridCol>
              </a:tblGrid>
              <a:tr h="374529">
                <a:tc gridSpan="8">
                  <a:txBody>
                    <a:bodyPr/>
                    <a:lstStyle/>
                    <a:p>
                      <a:pPr marL="0" marR="0" algn="l">
                        <a:spcBef>
                          <a:spcPts val="0"/>
                        </a:spcBef>
                        <a:spcAft>
                          <a:spcPts val="0"/>
                        </a:spcAft>
                      </a:pPr>
                      <a:r>
                        <a:rPr lang="en-US" sz="1200" dirty="0">
                          <a:effectLst/>
                          <a:latin typeface="Arial" panose="020B0604020202020204" pitchFamily="34" charset="0"/>
                          <a:cs typeface="Arial" panose="020B0604020202020204" pitchFamily="34" charset="0"/>
                        </a:rPr>
                        <a:t>Total Buprenorphine Dose (mg sublingual)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pPr marL="0" marR="0" algn="ctr">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942" marR="65942"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65283502"/>
                  </a:ext>
                </a:extLst>
              </a:tr>
              <a:tr h="549934">
                <a:tc>
                  <a:txBody>
                    <a:bodyPr/>
                    <a:lstStyle/>
                    <a:p>
                      <a:pPr marL="0" marR="0" algn="ctr">
                        <a:spcBef>
                          <a:spcPts val="0"/>
                        </a:spcBef>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942" marR="65942"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2-6</a:t>
                      </a:r>
                      <a:b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br>
                      <a: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n=55</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8</a:t>
                      </a:r>
                      <a:b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br>
                      <a: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n=136</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10-12</a:t>
                      </a:r>
                      <a:b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br>
                      <a: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n=22</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16</a:t>
                      </a:r>
                      <a:b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br>
                      <a: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n=106</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20-24</a:t>
                      </a:r>
                      <a:b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br>
                      <a: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n=122</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28+</a:t>
                      </a:r>
                      <a:b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br>
                      <a:r>
                        <a:rPr lang="en-US" sz="1100" b="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n=138</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b="1"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p-</a:t>
                      </a:r>
                      <a:r>
                        <a:rPr lang="en-US" sz="1100" b="1" i="1" dirty="0" err="1">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value</a:t>
                      </a:r>
                      <a:r>
                        <a:rPr lang="en-US" sz="1100" b="1" i="1" baseline="30000" dirty="0" err="1">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b</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79720906"/>
                  </a:ext>
                </a:extLst>
              </a:tr>
              <a:tr h="274967">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Length of Stay—</a:t>
                      </a:r>
                      <a:r>
                        <a:rPr lang="en-US" sz="1100" dirty="0" err="1">
                          <a:effectLst/>
                          <a:latin typeface="Arial" panose="020B0604020202020204" pitchFamily="34" charset="0"/>
                          <a:cs typeface="Arial" panose="020B0604020202020204" pitchFamily="34" charset="0"/>
                        </a:rPr>
                        <a:t>hours</a:t>
                      </a:r>
                      <a:r>
                        <a:rPr lang="en-US" sz="1100" baseline="30000" dirty="0" err="1">
                          <a:effectLst/>
                          <a:latin typeface="Arial" panose="020B0604020202020204" pitchFamily="34" charset="0"/>
                          <a:cs typeface="Arial" panose="020B0604020202020204" pitchFamily="34" charset="0"/>
                        </a:rPr>
                        <a:t>a</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3.5 (2.4-5.8)</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2.6 (1.7-4.4)</a:t>
                      </a:r>
                      <a:r>
                        <a:rPr lang="en-US" sz="1400" baseline="30000" dirty="0">
                          <a:effectLst/>
                          <a:latin typeface="Arial" panose="020B0604020202020204" pitchFamily="34" charset="0"/>
                          <a:cs typeface="Arial" panose="020B0604020202020204" pitchFamily="34" charset="0"/>
                        </a:rPr>
                        <a:t>d</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2.6 (2.1-3.7)</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2.1 (1.5-3.5)</a:t>
                      </a:r>
                      <a:r>
                        <a:rPr lang="en-US" sz="1400" baseline="30000" dirty="0" err="1">
                          <a:effectLst/>
                          <a:latin typeface="Arial" panose="020B0604020202020204" pitchFamily="34" charset="0"/>
                          <a:cs typeface="Arial" panose="020B0604020202020204" pitchFamily="34" charset="0"/>
                        </a:rPr>
                        <a:t>d,e</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2.2 (1.4-3.3)</a:t>
                      </a:r>
                      <a:r>
                        <a:rPr lang="en-US" sz="1400" baseline="30000" dirty="0">
                          <a:effectLst/>
                          <a:latin typeface="Arial" panose="020B0604020202020204" pitchFamily="34" charset="0"/>
                          <a:cs typeface="Arial" panose="020B0604020202020204" pitchFamily="34" charset="0"/>
                        </a:rPr>
                        <a:t>d</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2.3 (1.7-3.6)</a:t>
                      </a:r>
                      <a:r>
                        <a:rPr lang="en-US" sz="1400" baseline="30000" dirty="0">
                          <a:effectLst/>
                          <a:latin typeface="Arial" panose="020B0604020202020204" pitchFamily="34" charset="0"/>
                          <a:cs typeface="Arial" panose="020B0604020202020204" pitchFamily="34" charset="0"/>
                        </a:rPr>
                        <a:t>d</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0.002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463061426"/>
                  </a:ext>
                </a:extLst>
              </a:tr>
              <a:tr h="549934">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Precipitated Withdrawal—no.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4 (2.9%)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 (0.7%)</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0.20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1447104"/>
                  </a:ext>
                </a:extLst>
              </a:tr>
              <a:tr h="274967">
                <a:tc>
                  <a:txBody>
                    <a:bodyPr/>
                    <a:lstStyle/>
                    <a:p>
                      <a:pPr marL="0" marR="0" algn="ctr">
                        <a:spcBef>
                          <a:spcPts val="0"/>
                        </a:spcBef>
                        <a:spcAft>
                          <a:spcPts val="0"/>
                        </a:spcAft>
                      </a:pPr>
                      <a:r>
                        <a:rPr lang="en-US" sz="1100">
                          <a:effectLst/>
                          <a:latin typeface="Arial" panose="020B0604020202020204" pitchFamily="34" charset="0"/>
                          <a:cs typeface="Arial" panose="020B0604020202020204" pitchFamily="34" charset="0"/>
                        </a:rPr>
                        <a:t>Hospitalization—no.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5 (9.1%)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4 (2.9%)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 (4.5%)</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3 (2.8%)</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8 (6.6%)</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4 (2.9%)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0.26</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494894885"/>
                  </a:ext>
                </a:extLst>
              </a:tr>
              <a:tr h="549934">
                <a:tc>
                  <a:txBody>
                    <a:bodyPr/>
                    <a:lstStyle/>
                    <a:p>
                      <a:pPr marL="0" marR="0" algn="ctr">
                        <a:spcBef>
                          <a:spcPts val="0"/>
                        </a:spcBef>
                        <a:spcAft>
                          <a:spcPts val="0"/>
                        </a:spcAft>
                      </a:pPr>
                      <a:r>
                        <a:rPr lang="en-US" sz="1100">
                          <a:effectLst/>
                          <a:latin typeface="Arial" panose="020B0604020202020204" pitchFamily="34" charset="0"/>
                          <a:cs typeface="Arial" panose="020B0604020202020204" pitchFamily="34" charset="0"/>
                        </a:rPr>
                        <a:t>Return to ED within 24 Hours—no.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2 (3.6%)</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10 (7.4%)</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3 (14%)</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9 (8.5%)</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6 (4.9%)</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15 (11%)</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0.32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36433161"/>
                  </a:ext>
                </a:extLst>
              </a:tr>
              <a:tr h="549934">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Time to Return to ED </a:t>
                      </a:r>
                      <a:endParaRPr lang="en-US" sz="1600">
                        <a:effectLst/>
                        <a:latin typeface="Arial" panose="020B0604020202020204" pitchFamily="34" charset="0"/>
                        <a:cs typeface="Arial" panose="020B0604020202020204" pitchFamily="34" charset="0"/>
                      </a:endParaRPr>
                    </a:p>
                    <a:p>
                      <a:pPr marL="0" marR="0" algn="ctr">
                        <a:spcBef>
                          <a:spcPts val="0"/>
                        </a:spcBef>
                        <a:spcAft>
                          <a:spcPts val="0"/>
                        </a:spcAft>
                      </a:pPr>
                      <a:r>
                        <a:rPr lang="en-US" sz="1100">
                          <a:effectLst/>
                          <a:latin typeface="Arial" panose="020B0604020202020204" pitchFamily="34" charset="0"/>
                          <a:cs typeface="Arial" panose="020B0604020202020204" pitchFamily="34" charset="0"/>
                        </a:rPr>
                        <a:t>Within 24 Hours—hours</a:t>
                      </a:r>
                      <a:r>
                        <a:rPr lang="en-US" sz="1100" baseline="30000">
                          <a:effectLst/>
                          <a:latin typeface="Arial" panose="020B0604020202020204" pitchFamily="34" charset="0"/>
                          <a:cs typeface="Arial" panose="020B0604020202020204" pitchFamily="34" charset="0"/>
                        </a:rPr>
                        <a:t>a</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13.8 (12-16)</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11.4 (5.9-14)</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17.8 (11-20)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10.4 (6.5-23)</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15.1 (13-18)</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18.4 (14-22)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0.52</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5942" marR="65942"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13422"/>
                  </a:ext>
                </a:extLst>
              </a:tr>
            </a:tbl>
          </a:graphicData>
        </a:graphic>
      </p:graphicFrame>
      <p:sp>
        <p:nvSpPr>
          <p:cNvPr id="4" name="Title 1">
            <a:extLst>
              <a:ext uri="{FF2B5EF4-FFF2-40B4-BE49-F238E27FC236}">
                <a16:creationId xmlns:a16="http://schemas.microsoft.com/office/drawing/2014/main" id="{C6AB8A3F-2149-4635-87DA-3C44DECA8261}"/>
              </a:ext>
            </a:extLst>
          </p:cNvPr>
          <p:cNvSpPr>
            <a:spLocks noGrp="1"/>
          </p:cNvSpPr>
          <p:nvPr>
            <p:ph type="title"/>
          </p:nvPr>
        </p:nvSpPr>
        <p:spPr>
          <a:xfrm>
            <a:off x="717550" y="152400"/>
            <a:ext cx="10847388" cy="914400"/>
          </a:xfrm>
        </p:spPr>
        <p:txBody>
          <a:bodyPr/>
          <a:lstStyle/>
          <a:p>
            <a:r>
              <a:rPr lang="en-US" sz="4000" b="1" dirty="0">
                <a:solidFill>
                  <a:srgbClr val="003399"/>
                </a:solidFill>
              </a:rPr>
              <a:t>Outcomes </a:t>
            </a:r>
          </a:p>
        </p:txBody>
      </p:sp>
      <p:sp>
        <p:nvSpPr>
          <p:cNvPr id="5" name="TextBox 4">
            <a:extLst>
              <a:ext uri="{FF2B5EF4-FFF2-40B4-BE49-F238E27FC236}">
                <a16:creationId xmlns:a16="http://schemas.microsoft.com/office/drawing/2014/main" id="{5D9F6430-02AF-4C3A-8A93-19D66AC5A150}"/>
              </a:ext>
            </a:extLst>
          </p:cNvPr>
          <p:cNvSpPr txBox="1"/>
          <p:nvPr/>
        </p:nvSpPr>
        <p:spPr>
          <a:xfrm>
            <a:off x="838200" y="5105400"/>
            <a:ext cx="11506200" cy="11849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000000"/>
                </a:solidFill>
                <a:effectLst/>
                <a:uLnTx/>
                <a:uFillTx/>
                <a:latin typeface="Georgia"/>
                <a:ea typeface="+mn-ea"/>
                <a:cs typeface="+mn-cs"/>
              </a:rPr>
              <a:t>a</a:t>
            </a:r>
            <a:r>
              <a:rPr kumimoji="0" lang="en-US" sz="1200" b="0" i="0" u="none" strike="noStrike" kern="1200" cap="none" spc="0" normalizeH="0" baseline="0" noProof="0" dirty="0">
                <a:ln>
                  <a:noFill/>
                </a:ln>
                <a:solidFill>
                  <a:srgbClr val="000000"/>
                </a:solidFill>
                <a:effectLst/>
                <a:uLnTx/>
                <a:uFillTx/>
                <a:latin typeface="Georgia"/>
                <a:ea typeface="+mn-ea"/>
                <a:cs typeface="+mn-cs"/>
              </a:rPr>
              <a:t> Median and interquartile range </a:t>
            </a:r>
            <a:r>
              <a:rPr kumimoji="0" lang="en-US" sz="1200" b="0" i="0" u="none" strike="noStrike" kern="1200" cap="none" spc="0" normalizeH="0" baseline="30000" noProof="0" dirty="0">
                <a:ln>
                  <a:noFill/>
                </a:ln>
                <a:solidFill>
                  <a:srgbClr val="000000"/>
                </a:solidFill>
                <a:effectLst/>
                <a:uLnTx/>
                <a:uFillTx/>
                <a:latin typeface="Georgia"/>
                <a:ea typeface="+mn-ea"/>
                <a:cs typeface="+mn-cs"/>
              </a:rPr>
              <a:t>b</a:t>
            </a:r>
            <a:r>
              <a:rPr kumimoji="0" lang="en-US" sz="1200" b="0" i="0" u="none" strike="noStrike" kern="1200" cap="none" spc="0" normalizeH="0" baseline="0" noProof="0" dirty="0">
                <a:ln>
                  <a:noFill/>
                </a:ln>
                <a:solidFill>
                  <a:srgbClr val="000000"/>
                </a:solidFill>
                <a:effectLst/>
                <a:uLnTx/>
                <a:uFillTx/>
                <a:latin typeface="Georgia"/>
                <a:ea typeface="+mn-ea"/>
                <a:cs typeface="+mn-cs"/>
              </a:rPr>
              <a:t> p-value for any differences among categories of total buprenorphine sublingual dose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000000"/>
                </a:solidFill>
                <a:effectLst/>
                <a:uLnTx/>
                <a:uFillTx/>
                <a:latin typeface="Georgia"/>
                <a:ea typeface="+mn-ea"/>
                <a:cs typeface="+mn-cs"/>
              </a:rPr>
              <a:t>c </a:t>
            </a:r>
            <a:r>
              <a:rPr kumimoji="0" lang="en-US" sz="1200" b="0" i="0" u="none" strike="noStrike" kern="1200" cap="none" spc="0" normalizeH="0" baseline="0" noProof="0" dirty="0">
                <a:ln>
                  <a:noFill/>
                </a:ln>
                <a:solidFill>
                  <a:srgbClr val="000000"/>
                </a:solidFill>
                <a:effectLst/>
                <a:uLnTx/>
                <a:uFillTx/>
                <a:latin typeface="Georgia"/>
                <a:ea typeface="+mn-ea"/>
                <a:cs typeface="+mn-cs"/>
              </a:rPr>
              <a:t>p-value for any difference in the proportions of encounters that were by advance practice providers across the total buprenorphine dose categories.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eorgia"/>
                <a:ea typeface="+mn-ea"/>
                <a:cs typeface="+mn-cs"/>
              </a:rPr>
              <a:t>After significant omnibus test, all pairwise comparisons were performed. Results of pairwise dose category comparisons that are significant are marked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eorgia"/>
                <a:ea typeface="+mn-ea"/>
                <a:cs typeface="+mn-cs"/>
              </a:rPr>
              <a:t> by a superscript indicating which column was different:   </a:t>
            </a:r>
            <a:r>
              <a:rPr kumimoji="0" lang="en-US" sz="1200" b="0" i="0" u="none" strike="noStrike" kern="1200" cap="none" spc="0" normalizeH="0" baseline="30000" noProof="0" dirty="0">
                <a:ln>
                  <a:noFill/>
                </a:ln>
                <a:solidFill>
                  <a:srgbClr val="000000"/>
                </a:solidFill>
                <a:effectLst/>
                <a:uLnTx/>
                <a:uFillTx/>
                <a:latin typeface="Georgia"/>
                <a:ea typeface="+mn-ea"/>
                <a:cs typeface="+mn-cs"/>
              </a:rPr>
              <a:t>d </a:t>
            </a:r>
            <a:r>
              <a:rPr kumimoji="0" lang="en-US" sz="1200" b="0" i="0" u="none" strike="noStrike" kern="1200" cap="none" spc="0" normalizeH="0" baseline="0" noProof="0" dirty="0">
                <a:ln>
                  <a:noFill/>
                </a:ln>
                <a:solidFill>
                  <a:srgbClr val="000000"/>
                </a:solidFill>
                <a:effectLst/>
                <a:uLnTx/>
                <a:uFillTx/>
                <a:latin typeface="Georgia"/>
                <a:ea typeface="+mn-ea"/>
                <a:cs typeface="+mn-cs"/>
              </a:rPr>
              <a:t>p&lt;0.05 for pairwise comparison to 2-6 mg total dose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000000"/>
                </a:solidFill>
                <a:effectLst/>
                <a:uLnTx/>
                <a:uFillTx/>
                <a:latin typeface="Georgia"/>
                <a:ea typeface="+mn-ea"/>
                <a:cs typeface="+mn-cs"/>
              </a:rPr>
              <a:t>e </a:t>
            </a:r>
            <a:r>
              <a:rPr kumimoji="0" lang="en-US" sz="1200" b="0" i="0" u="none" strike="noStrike" kern="1200" cap="none" spc="0" normalizeH="0" baseline="0" noProof="0" dirty="0">
                <a:ln>
                  <a:noFill/>
                </a:ln>
                <a:solidFill>
                  <a:srgbClr val="000000"/>
                </a:solidFill>
                <a:effectLst/>
                <a:uLnTx/>
                <a:uFillTx/>
                <a:latin typeface="Georgia"/>
                <a:ea typeface="+mn-ea"/>
                <a:cs typeface="+mn-cs"/>
              </a:rPr>
              <a:t>p&lt;0.05 for pairwise comparison to 8 mg total dose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Georgia"/>
                <a:ea typeface="+mn-ea"/>
                <a:cs typeface="+mn-cs"/>
              </a:rPr>
              <a:t> </a:t>
            </a:r>
            <a:endPar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5809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E422-2E38-4E0C-8378-76948A1E2351}"/>
              </a:ext>
            </a:extLst>
          </p:cNvPr>
          <p:cNvSpPr>
            <a:spLocks noGrp="1"/>
          </p:cNvSpPr>
          <p:nvPr>
            <p:ph type="title"/>
          </p:nvPr>
        </p:nvSpPr>
        <p:spPr>
          <a:xfrm>
            <a:off x="2362200" y="242597"/>
            <a:ext cx="9829800" cy="914400"/>
          </a:xfrm>
        </p:spPr>
        <p:txBody>
          <a:bodyPr>
            <a:noAutofit/>
          </a:bodyPr>
          <a:lstStyle/>
          <a:p>
            <a:r>
              <a:rPr lang="en-US" sz="2400" b="1" dirty="0">
                <a:solidFill>
                  <a:srgbClr val="003399"/>
                </a:solidFill>
                <a:effectLst/>
                <a:latin typeface="Georgia" panose="02040502050405020303" pitchFamily="18" charset="0"/>
                <a:ea typeface="Times New Roman" panose="02020603050405020304" pitchFamily="18" charset="0"/>
                <a:cs typeface="Times New Roman" panose="02020603050405020304" pitchFamily="18" charset="0"/>
              </a:rPr>
              <a:t>Buprenorphine Dose </a:t>
            </a:r>
            <a:r>
              <a:rPr lang="en-US" sz="2400" b="1" dirty="0">
                <a:solidFill>
                  <a:srgbClr val="003399"/>
                </a:solidFill>
                <a:latin typeface="Georgia" panose="02040502050405020303" pitchFamily="18" charset="0"/>
                <a:ea typeface="Times New Roman" panose="02020603050405020304" pitchFamily="18" charset="0"/>
                <a:cs typeface="Times New Roman" panose="02020603050405020304" pitchFamily="18" charset="0"/>
              </a:rPr>
              <a:t>A</a:t>
            </a:r>
            <a:r>
              <a:rPr lang="en-US" sz="2400" b="1" dirty="0">
                <a:solidFill>
                  <a:srgbClr val="003399"/>
                </a:solidFill>
                <a:effectLst/>
                <a:latin typeface="Georgia" panose="02040502050405020303" pitchFamily="18" charset="0"/>
                <a:ea typeface="Times New Roman" panose="02020603050405020304" pitchFamily="18" charset="0"/>
                <a:cs typeface="Times New Roman" panose="02020603050405020304" pitchFamily="18" charset="0"/>
              </a:rPr>
              <a:t>dministered by MDs </a:t>
            </a:r>
            <a:r>
              <a:rPr lang="en-US" sz="2400" b="1" dirty="0">
                <a:solidFill>
                  <a:srgbClr val="003399"/>
                </a:solidFill>
                <a:latin typeface="Georgia" panose="02040502050405020303" pitchFamily="18" charset="0"/>
                <a:ea typeface="Times New Roman" panose="02020603050405020304" pitchFamily="18" charset="0"/>
                <a:cs typeface="Times New Roman" panose="02020603050405020304" pitchFamily="18" charset="0"/>
              </a:rPr>
              <a:t>&amp;</a:t>
            </a:r>
            <a:r>
              <a:rPr lang="en-US" sz="2400" b="1" dirty="0">
                <a:solidFill>
                  <a:srgbClr val="003399"/>
                </a:solidFill>
                <a:effectLst/>
                <a:latin typeface="Georgia" panose="02040502050405020303" pitchFamily="18" charset="0"/>
                <a:ea typeface="Times New Roman" panose="02020603050405020304" pitchFamily="18" charset="0"/>
                <a:cs typeface="Times New Roman" panose="02020603050405020304" pitchFamily="18" charset="0"/>
              </a:rPr>
              <a:t> APPs</a:t>
            </a:r>
            <a:br>
              <a:rPr lang="en-US" sz="1800" b="1" dirty="0">
                <a:solidFill>
                  <a:srgbClr val="003399"/>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1800" b="1" dirty="0">
                <a:solidFill>
                  <a:srgbClr val="003399"/>
                </a:solidFill>
                <a:effectLst/>
                <a:latin typeface="Georgia" panose="02040502050405020303" pitchFamily="18" charset="0"/>
                <a:ea typeface="Times New Roman" panose="02020603050405020304" pitchFamily="18" charset="0"/>
                <a:cs typeface="Times New Roman" panose="02020603050405020304" pitchFamily="18" charset="0"/>
              </a:rPr>
              <a:t>            Each dot represents a unique patient encounter</a:t>
            </a:r>
            <a:endParaRPr lang="en-US" b="1" dirty="0">
              <a:solidFill>
                <a:srgbClr val="003399"/>
              </a:solidFill>
              <a:latin typeface="Georgia" panose="02040502050405020303" pitchFamily="18" charset="0"/>
            </a:endParaRPr>
          </a:p>
        </p:txBody>
      </p:sp>
      <p:pic>
        <p:nvPicPr>
          <p:cNvPr id="3" name="Picture 2" descr="Chart&#10;&#10;Description automatically generated">
            <a:extLst>
              <a:ext uri="{FF2B5EF4-FFF2-40B4-BE49-F238E27FC236}">
                <a16:creationId xmlns:a16="http://schemas.microsoft.com/office/drawing/2014/main" id="{007ECA28-BFD5-4A5C-8EE0-74EF19BB8035}"/>
              </a:ext>
            </a:extLst>
          </p:cNvPr>
          <p:cNvPicPr>
            <a:picLocks noChangeAspect="1"/>
          </p:cNvPicPr>
          <p:nvPr/>
        </p:nvPicPr>
        <p:blipFill rotWithShape="1">
          <a:blip r:embed="rId2">
            <a:extLst>
              <a:ext uri="{28A0092B-C50C-407E-A947-70E740481C1C}">
                <a14:useLocalDpi xmlns:a14="http://schemas.microsoft.com/office/drawing/2010/main" val="0"/>
              </a:ext>
            </a:extLst>
          </a:blip>
          <a:srcRect r="8512" b="53594"/>
          <a:stretch/>
        </p:blipFill>
        <p:spPr>
          <a:xfrm>
            <a:off x="743069" y="1600200"/>
            <a:ext cx="5704710" cy="4357166"/>
          </a:xfrm>
          <a:prstGeom prst="rect">
            <a:avLst/>
          </a:prstGeom>
        </p:spPr>
      </p:pic>
      <p:sp>
        <p:nvSpPr>
          <p:cNvPr id="6" name="TextBox 5">
            <a:extLst>
              <a:ext uri="{FF2B5EF4-FFF2-40B4-BE49-F238E27FC236}">
                <a16:creationId xmlns:a16="http://schemas.microsoft.com/office/drawing/2014/main" id="{87EBDD7C-3702-46B8-A03F-710FA33F1506}"/>
              </a:ext>
            </a:extLst>
          </p:cNvPr>
          <p:cNvSpPr txBox="1"/>
          <p:nvPr/>
        </p:nvSpPr>
        <p:spPr>
          <a:xfrm>
            <a:off x="6629400" y="2514600"/>
            <a:ext cx="517042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Times New Roman" panose="02020603050405020304" pitchFamily="18" charset="0"/>
              </a:rPr>
              <a:t>54 unique providers were observed. All 21 APPs (100%) and 29 MDs (29/33=88%) have administered high-dose buprenorphine at least once. </a:t>
            </a:r>
            <a:endPar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E755FFC3-ED74-40EE-9D4B-4B78B293145F}"/>
              </a:ext>
            </a:extLst>
          </p:cNvPr>
          <p:cNvSpPr txBox="1"/>
          <p:nvPr/>
        </p:nvSpPr>
        <p:spPr>
          <a:xfrm>
            <a:off x="2971800" y="5952901"/>
            <a:ext cx="75438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eorgia"/>
                <a:ea typeface="+mn-ea"/>
                <a:cs typeface="+mn-cs"/>
              </a:rPr>
              <a:t>High-Dose Induction Safe and Effective </a:t>
            </a:r>
          </a:p>
        </p:txBody>
      </p:sp>
    </p:spTree>
    <p:extLst>
      <p:ext uri="{BB962C8B-B14F-4D97-AF65-F5344CB8AC3E}">
        <p14:creationId xmlns:p14="http://schemas.microsoft.com/office/powerpoint/2010/main" val="203817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F63643D-4168-478B-81B2-3AE4F06F5B07}"/>
              </a:ext>
            </a:extLst>
          </p:cNvPr>
          <p:cNvSpPr txBox="1">
            <a:spLocks/>
          </p:cNvSpPr>
          <p:nvPr/>
        </p:nvSpPr>
        <p:spPr>
          <a:xfrm>
            <a:off x="2678992" y="1080793"/>
            <a:ext cx="5928002" cy="1118444"/>
          </a:xfrm>
          <a:prstGeom prst="rect">
            <a:avLst/>
          </a:prstGeom>
        </p:spPr>
        <p:txBody>
          <a:bodyPr vert="horz" lIns="77153" tIns="38576" rIns="77153" bIns="38576" rtlCol="0" anchor="ctr">
            <a:normAutofit/>
          </a:bodyPr>
          <a:lstStyle>
            <a:lvl1pPr algn="l" defTabSz="914400" rtl="0" eaLnBrk="1" latinLnBrk="0" hangingPunct="1">
              <a:lnSpc>
                <a:spcPct val="90000"/>
              </a:lnSpc>
              <a:spcBef>
                <a:spcPct val="0"/>
              </a:spcBef>
              <a:buNone/>
              <a:defRPr sz="4400" kern="1200">
                <a:solidFill>
                  <a:srgbClr val="000099"/>
                </a:solidFill>
                <a:latin typeface="Franklin Gothic Medium" panose="020B0603020102020204" pitchFamily="34" charset="0"/>
                <a:ea typeface="+mj-ea"/>
                <a:cs typeface="+mj-cs"/>
              </a:defRPr>
            </a:lvl1pPr>
          </a:lstStyle>
          <a:p>
            <a:pPr marL="0" marR="0" lvl="0" indent="0" algn="ctr" defTabSz="771571" rtl="0" eaLnBrk="1" fontAlgn="auto" latinLnBrk="0" hangingPunct="1">
              <a:lnSpc>
                <a:spcPct val="90000"/>
              </a:lnSpc>
              <a:spcBef>
                <a:spcPct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Franklin Gothic Medium" panose="020B0603020102020204" pitchFamily="34" charset="0"/>
              <a:ea typeface="+mj-ea"/>
              <a:cs typeface="+mj-cs"/>
            </a:endParaRPr>
          </a:p>
        </p:txBody>
      </p:sp>
      <p:sp>
        <p:nvSpPr>
          <p:cNvPr id="6" name="Content Placeholder 4">
            <a:extLst>
              <a:ext uri="{FF2B5EF4-FFF2-40B4-BE49-F238E27FC236}">
                <a16:creationId xmlns:a16="http://schemas.microsoft.com/office/drawing/2014/main" id="{EB6DB61D-13FF-4455-9628-D833321E825F}"/>
              </a:ext>
            </a:extLst>
          </p:cNvPr>
          <p:cNvSpPr txBox="1">
            <a:spLocks/>
          </p:cNvSpPr>
          <p:nvPr/>
        </p:nvSpPr>
        <p:spPr>
          <a:xfrm>
            <a:off x="416690" y="1268434"/>
            <a:ext cx="8877781" cy="1927295"/>
          </a:xfrm>
          <a:prstGeom prst="rect">
            <a:avLst/>
          </a:prstGeom>
        </p:spPr>
        <p:txBody>
          <a:bodyPr vert="horz" lIns="77153" tIns="38576" rIns="77153" bIns="3857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785" marR="0" lvl="1" indent="0" algn="l" defTabSz="771571" rtl="0" eaLnBrk="1" fontAlgn="auto" latinLnBrk="0" hangingPunct="1">
              <a:lnSpc>
                <a:spcPct val="90000"/>
              </a:lnSpc>
              <a:spcBef>
                <a:spcPts val="422"/>
              </a:spcBef>
              <a:spcAft>
                <a:spcPts val="0"/>
              </a:spcAft>
              <a:buClrTx/>
              <a:buSzTx/>
              <a:buFont typeface="Arial" panose="020B0604020202020204" pitchFamily="34" charset="0"/>
              <a:buNone/>
              <a:tabLst/>
              <a:defRPr/>
            </a:pPr>
            <a:endParaRPr kumimoji="0" lang="en-US" sz="2700" b="0" i="0" u="none" strike="noStrike" kern="1200" cap="none" spc="0" normalizeH="0" baseline="0" noProof="0" dirty="0">
              <a:ln>
                <a:noFill/>
              </a:ln>
              <a:solidFill>
                <a:srgbClr val="C00000"/>
              </a:solidFill>
              <a:effectLst/>
              <a:uLnTx/>
              <a:uFillTx/>
              <a:latin typeface="Georgia" panose="02040502050405020303" pitchFamily="18" charset="0"/>
              <a:ea typeface="+mn-ea"/>
              <a:cs typeface="+mn-cs"/>
            </a:endParaRPr>
          </a:p>
          <a:p>
            <a:pPr marL="0" marR="0" lvl="0" indent="0" algn="l" defTabSz="771571"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sz="2363"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To compare the effectiveness of XR-BUP and SL-BUP induction (8-12mg) in approximately 2000 patients with untreated OUD in the ED on the primary outcome of engagement in formal addiction treatment at 7 days</a:t>
            </a:r>
          </a:p>
        </p:txBody>
      </p:sp>
      <p:cxnSp>
        <p:nvCxnSpPr>
          <p:cNvPr id="8" name="Straight Connector 7">
            <a:extLst>
              <a:ext uri="{FF2B5EF4-FFF2-40B4-BE49-F238E27FC236}">
                <a16:creationId xmlns:a16="http://schemas.microsoft.com/office/drawing/2014/main" id="{9450594D-45A8-4166-B046-B476B76D6FE3}"/>
              </a:ext>
            </a:extLst>
          </p:cNvPr>
          <p:cNvCxnSpPr>
            <a:cxnSpLocks/>
          </p:cNvCxnSpPr>
          <p:nvPr/>
        </p:nvCxnSpPr>
        <p:spPr>
          <a:xfrm>
            <a:off x="2383971" y="1713412"/>
            <a:ext cx="675261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C7AFC2C-582D-48B4-B0A1-52EC98EDF357}"/>
              </a:ext>
            </a:extLst>
          </p:cNvPr>
          <p:cNvSpPr txBox="1"/>
          <p:nvPr/>
        </p:nvSpPr>
        <p:spPr>
          <a:xfrm>
            <a:off x="234277" y="-415735"/>
            <a:ext cx="11506200" cy="14619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3399"/>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3399"/>
                </a:solidFill>
                <a:effectLst/>
                <a:uLnTx/>
                <a:uFillTx/>
                <a:latin typeface="Georgia" panose="02040502050405020303" pitchFamily="18" charset="0"/>
                <a:ea typeface="+mn-ea"/>
                <a:cs typeface="+mn-cs"/>
              </a:rPr>
              <a:t>Buprenorphine Formulations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399"/>
                </a:solidFill>
                <a:effectLst/>
                <a:uLnTx/>
                <a:uFillTx/>
                <a:latin typeface="Georgia" panose="02040502050405020303" pitchFamily="18" charset="0"/>
                <a:ea typeface="+mn-ea"/>
                <a:cs typeface="+mn-cs"/>
              </a:rPr>
              <a:t>			</a:t>
            </a:r>
            <a:r>
              <a:rPr kumimoji="0" lang="en-US" sz="2800" b="1"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ED INNOVATION </a:t>
            </a:r>
          </a:p>
        </p:txBody>
      </p:sp>
      <p:sp>
        <p:nvSpPr>
          <p:cNvPr id="11" name="TextBox 10">
            <a:extLst>
              <a:ext uri="{FF2B5EF4-FFF2-40B4-BE49-F238E27FC236}">
                <a16:creationId xmlns:a16="http://schemas.microsoft.com/office/drawing/2014/main" id="{5DEEA2E4-8425-4E3F-A98E-1D832ABEFB20}"/>
              </a:ext>
            </a:extLst>
          </p:cNvPr>
          <p:cNvSpPr txBox="1"/>
          <p:nvPr/>
        </p:nvSpPr>
        <p:spPr>
          <a:xfrm>
            <a:off x="7957962" y="6654542"/>
            <a:ext cx="40822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D'Onofrio, Contemporary Clinical Trials, 2021</a:t>
            </a:r>
          </a:p>
        </p:txBody>
      </p:sp>
      <p:sp>
        <p:nvSpPr>
          <p:cNvPr id="12" name="TextBox 11">
            <a:extLst>
              <a:ext uri="{FF2B5EF4-FFF2-40B4-BE49-F238E27FC236}">
                <a16:creationId xmlns:a16="http://schemas.microsoft.com/office/drawing/2014/main" id="{465B9004-D8D2-4861-9DA1-5C71F1C21F6F}"/>
              </a:ext>
            </a:extLst>
          </p:cNvPr>
          <p:cNvSpPr txBox="1"/>
          <p:nvPr/>
        </p:nvSpPr>
        <p:spPr>
          <a:xfrm>
            <a:off x="1497873" y="1187315"/>
            <a:ext cx="9335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eorgia "/>
                <a:ea typeface="+mn-ea"/>
                <a:cs typeface="+mn-cs"/>
              </a:rPr>
              <a:t>ED-</a:t>
            </a:r>
            <a:r>
              <a:rPr kumimoji="0" lang="en-US" sz="2400" b="1" i="0" u="none" strike="noStrike" kern="1200" cap="none" spc="0" normalizeH="0" baseline="0" noProof="0" dirty="0" err="1">
                <a:ln>
                  <a:noFill/>
                </a:ln>
                <a:solidFill>
                  <a:srgbClr val="C00000"/>
                </a:solidFill>
                <a:effectLst/>
                <a:uLnTx/>
                <a:uFillTx/>
                <a:latin typeface="Georgia "/>
                <a:ea typeface="+mn-ea"/>
                <a:cs typeface="+mn-cs"/>
              </a:rPr>
              <a:t>IN</a:t>
            </a:r>
            <a:r>
              <a:rPr kumimoji="0" lang="en-US" sz="2400" b="1" i="0" u="none" strike="noStrike" kern="1200" cap="none" spc="0" normalizeH="0" baseline="0" noProof="0" dirty="0" err="1">
                <a:ln>
                  <a:noFill/>
                </a:ln>
                <a:solidFill>
                  <a:prstClr val="black"/>
                </a:solidFill>
                <a:effectLst/>
                <a:uLnTx/>
                <a:uFillTx/>
                <a:latin typeface="Georgia "/>
                <a:ea typeface="+mn-ea"/>
                <a:cs typeface="+mn-cs"/>
              </a:rPr>
              <a:t>itiated</a:t>
            </a:r>
            <a:r>
              <a:rPr kumimoji="0" lang="en-US" sz="2400" b="1" i="0" u="none" strike="noStrike" kern="1200" cap="none" spc="0" normalizeH="0" baseline="0" noProof="0" dirty="0">
                <a:ln>
                  <a:noFill/>
                </a:ln>
                <a:solidFill>
                  <a:prstClr val="black"/>
                </a:solidFill>
                <a:effectLst/>
                <a:uLnTx/>
                <a:uFillTx/>
                <a:latin typeface="Georgia "/>
                <a:ea typeface="+mn-ea"/>
                <a:cs typeface="+mn-cs"/>
              </a:rPr>
              <a:t> </a:t>
            </a:r>
            <a:r>
              <a:rPr kumimoji="0" lang="en-US" sz="2400" b="1" i="0" u="none" strike="noStrike" kern="1200" cap="none" spc="0" normalizeH="0" baseline="0" noProof="0" dirty="0" err="1">
                <a:ln>
                  <a:noFill/>
                </a:ln>
                <a:solidFill>
                  <a:prstClr val="black"/>
                </a:solidFill>
                <a:effectLst/>
                <a:uLnTx/>
                <a:uFillTx/>
                <a:latin typeface="Georgia "/>
                <a:ea typeface="+mn-ea"/>
                <a:cs typeface="+mn-cs"/>
              </a:rPr>
              <a:t>Bupre</a:t>
            </a:r>
            <a:r>
              <a:rPr kumimoji="0" lang="en-US" sz="2400" b="1" i="0" u="none" strike="noStrike" kern="1200" cap="none" spc="0" normalizeH="0" baseline="0" noProof="0" dirty="0" err="1">
                <a:ln>
                  <a:noFill/>
                </a:ln>
                <a:solidFill>
                  <a:srgbClr val="C00000"/>
                </a:solidFill>
                <a:effectLst/>
                <a:uLnTx/>
                <a:uFillTx/>
                <a:latin typeface="Georgia "/>
                <a:ea typeface="+mn-ea"/>
                <a:cs typeface="+mn-cs"/>
              </a:rPr>
              <a:t>NO</a:t>
            </a:r>
            <a:r>
              <a:rPr kumimoji="0" lang="en-US" sz="2400" b="1" i="0" u="none" strike="noStrike" kern="1200" cap="none" spc="0" normalizeH="0" baseline="0" noProof="0" dirty="0" err="1">
                <a:ln>
                  <a:noFill/>
                </a:ln>
                <a:solidFill>
                  <a:prstClr val="black"/>
                </a:solidFill>
                <a:effectLst/>
                <a:uLnTx/>
                <a:uFillTx/>
                <a:latin typeface="Georgia "/>
                <a:ea typeface="+mn-ea"/>
                <a:cs typeface="+mn-cs"/>
              </a:rPr>
              <a:t>rphine</a:t>
            </a:r>
            <a:r>
              <a:rPr kumimoji="0" lang="en-US" sz="2400" b="1" i="0" u="none" strike="noStrike" kern="1200" cap="none" spc="0" normalizeH="0" baseline="0" noProof="0" dirty="0">
                <a:ln>
                  <a:noFill/>
                </a:ln>
                <a:solidFill>
                  <a:prstClr val="black"/>
                </a:solidFill>
                <a:effectLst/>
                <a:uLnTx/>
                <a:uFillTx/>
                <a:latin typeface="Georgia "/>
                <a:ea typeface="+mn-ea"/>
                <a:cs typeface="+mn-cs"/>
              </a:rPr>
              <a:t> </a:t>
            </a:r>
            <a:r>
              <a:rPr kumimoji="0" lang="en-US" sz="2400" b="1" i="0" u="none" strike="noStrike" kern="1200" cap="none" spc="0" normalizeH="0" baseline="0" noProof="0" dirty="0" err="1">
                <a:ln>
                  <a:noFill/>
                </a:ln>
                <a:solidFill>
                  <a:srgbClr val="C00000"/>
                </a:solidFill>
                <a:effectLst/>
                <a:uLnTx/>
                <a:uFillTx/>
                <a:latin typeface="Georgia "/>
                <a:ea typeface="+mn-ea"/>
                <a:cs typeface="+mn-cs"/>
              </a:rPr>
              <a:t>VA</a:t>
            </a:r>
            <a:r>
              <a:rPr kumimoji="0" lang="en-US" sz="2400" b="1" i="0" u="none" strike="noStrike" kern="1200" cap="none" spc="0" normalizeH="0" baseline="0" noProof="0" dirty="0" err="1">
                <a:ln>
                  <a:noFill/>
                </a:ln>
                <a:solidFill>
                  <a:prstClr val="black"/>
                </a:solidFill>
                <a:effectLst/>
                <a:uLnTx/>
                <a:uFillTx/>
                <a:latin typeface="Georgia "/>
                <a:ea typeface="+mn-ea"/>
                <a:cs typeface="+mn-cs"/>
              </a:rPr>
              <a:t>lida</a:t>
            </a:r>
            <a:r>
              <a:rPr kumimoji="0" lang="en-US" sz="2400" b="1" i="0" u="none" strike="noStrike" kern="1200" cap="none" spc="0" normalizeH="0" baseline="0" noProof="0" dirty="0" err="1">
                <a:ln>
                  <a:noFill/>
                </a:ln>
                <a:solidFill>
                  <a:srgbClr val="C00000"/>
                </a:solidFill>
                <a:effectLst/>
                <a:uLnTx/>
                <a:uFillTx/>
                <a:latin typeface="Georgia "/>
                <a:ea typeface="+mn-ea"/>
                <a:cs typeface="+mn-cs"/>
              </a:rPr>
              <a:t>TION</a:t>
            </a:r>
            <a:r>
              <a:rPr kumimoji="0" lang="en-US" sz="2400" b="1" i="0" u="none" strike="noStrike" kern="1200" cap="none" spc="0" normalizeH="0" baseline="0" noProof="0" dirty="0">
                <a:ln>
                  <a:noFill/>
                </a:ln>
                <a:solidFill>
                  <a:prstClr val="black"/>
                </a:solidFill>
                <a:effectLst/>
                <a:uLnTx/>
                <a:uFillTx/>
                <a:latin typeface="Georgia "/>
                <a:ea typeface="+mn-ea"/>
                <a:cs typeface="+mn-cs"/>
              </a:rPr>
              <a:t> Network Trial </a:t>
            </a:r>
          </a:p>
        </p:txBody>
      </p:sp>
      <p:pic>
        <p:nvPicPr>
          <p:cNvPr id="13" name="Picture 12">
            <a:extLst>
              <a:ext uri="{FF2B5EF4-FFF2-40B4-BE49-F238E27FC236}">
                <a16:creationId xmlns:a16="http://schemas.microsoft.com/office/drawing/2014/main" id="{981C7BFE-59C4-46DF-B49E-848F961EEE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8720"/>
          <a:stretch/>
        </p:blipFill>
        <p:spPr>
          <a:xfrm>
            <a:off x="10660831" y="4150889"/>
            <a:ext cx="1162931" cy="1341837"/>
          </a:xfrm>
          <a:prstGeom prst="rect">
            <a:avLst/>
          </a:prstGeom>
        </p:spPr>
      </p:pic>
      <p:pic>
        <p:nvPicPr>
          <p:cNvPr id="14" name="Picture 13">
            <a:extLst>
              <a:ext uri="{FF2B5EF4-FFF2-40B4-BE49-F238E27FC236}">
                <a16:creationId xmlns:a16="http://schemas.microsoft.com/office/drawing/2014/main" id="{F82520EE-CA9D-4458-A55A-1A96802BE6F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660831" y="1927628"/>
            <a:ext cx="1079646" cy="1341837"/>
          </a:xfrm>
          <a:prstGeom prst="rect">
            <a:avLst/>
          </a:prstGeom>
        </p:spPr>
      </p:pic>
      <p:sp>
        <p:nvSpPr>
          <p:cNvPr id="15" name="TextBox 14">
            <a:extLst>
              <a:ext uri="{FF2B5EF4-FFF2-40B4-BE49-F238E27FC236}">
                <a16:creationId xmlns:a16="http://schemas.microsoft.com/office/drawing/2014/main" id="{01A39896-61FF-4D49-8E20-F6A1F946D80A}"/>
              </a:ext>
            </a:extLst>
          </p:cNvPr>
          <p:cNvSpPr txBox="1"/>
          <p:nvPr/>
        </p:nvSpPr>
        <p:spPr>
          <a:xfrm>
            <a:off x="10126468" y="3441778"/>
            <a:ext cx="1913759" cy="338554"/>
          </a:xfrm>
          <a:prstGeom prst="rect">
            <a:avLst/>
          </a:prstGeom>
          <a:noFill/>
          <a:ln w="952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Lead Investigators </a:t>
            </a:r>
          </a:p>
        </p:txBody>
      </p:sp>
      <p:pic>
        <p:nvPicPr>
          <p:cNvPr id="16" name="Picture 15" descr="Map&#10;&#10;Description automatically generated">
            <a:extLst>
              <a:ext uri="{FF2B5EF4-FFF2-40B4-BE49-F238E27FC236}">
                <a16:creationId xmlns:a16="http://schemas.microsoft.com/office/drawing/2014/main" id="{C4265C56-AC04-444F-B663-DC05B7CC4B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96" y="3276848"/>
            <a:ext cx="6305144" cy="3321822"/>
          </a:xfrm>
          <a:prstGeom prst="rect">
            <a:avLst/>
          </a:prstGeom>
        </p:spPr>
      </p:pic>
      <p:sp>
        <p:nvSpPr>
          <p:cNvPr id="17" name="Star: 24 Points 16">
            <a:extLst>
              <a:ext uri="{FF2B5EF4-FFF2-40B4-BE49-F238E27FC236}">
                <a16:creationId xmlns:a16="http://schemas.microsoft.com/office/drawing/2014/main" id="{E0C10EDD-A231-4438-AE69-21D1B1F69AFC}"/>
              </a:ext>
            </a:extLst>
          </p:cNvPr>
          <p:cNvSpPr/>
          <p:nvPr/>
        </p:nvSpPr>
        <p:spPr>
          <a:xfrm>
            <a:off x="7453798" y="2702915"/>
            <a:ext cx="2386531" cy="1756201"/>
          </a:xfrm>
          <a:prstGeom prst="star24">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Georgia"/>
                <a:ea typeface="+mn-ea"/>
                <a:cs typeface="+mn-cs"/>
              </a:rPr>
              <a:t>RCT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latin typeface="Georgia"/>
              </a:rPr>
              <a:t>750</a:t>
            </a:r>
            <a:r>
              <a:rPr kumimoji="0" lang="en-US" sz="1800" b="1" i="0" u="none" strike="noStrike" kern="1200" cap="none" spc="0" normalizeH="0" baseline="0" noProof="0">
                <a:ln>
                  <a:noFill/>
                </a:ln>
                <a:solidFill>
                  <a:schemeClr val="bg1"/>
                </a:solidFill>
                <a:effectLst/>
                <a:uLnTx/>
                <a:uFillTx/>
                <a:latin typeface="Georgia"/>
                <a:ea typeface="+mn-ea"/>
                <a:cs typeface="+mn-cs"/>
              </a:rPr>
              <a:t>+ </a:t>
            </a:r>
            <a:r>
              <a:rPr kumimoji="0" lang="en-US" sz="1800" b="1" i="0" u="none" strike="noStrike" kern="1200" cap="none" spc="0" normalizeH="0" baseline="0" noProof="0" dirty="0">
                <a:ln>
                  <a:noFill/>
                </a:ln>
                <a:solidFill>
                  <a:schemeClr val="bg1"/>
                </a:solidFill>
                <a:effectLst/>
                <a:uLnTx/>
                <a:uFillTx/>
                <a:latin typeface="Georgia"/>
                <a:ea typeface="+mn-ea"/>
                <a:cs typeface="+mn-cs"/>
              </a:rPr>
              <a:t>enrolled 27 Sites</a:t>
            </a:r>
          </a:p>
        </p:txBody>
      </p:sp>
      <p:sp>
        <p:nvSpPr>
          <p:cNvPr id="18" name="Star: 24 Points 17">
            <a:extLst>
              <a:ext uri="{FF2B5EF4-FFF2-40B4-BE49-F238E27FC236}">
                <a16:creationId xmlns:a16="http://schemas.microsoft.com/office/drawing/2014/main" id="{5BA3C32E-7E97-46EE-9B2E-93CCC6446301}"/>
              </a:ext>
            </a:extLst>
          </p:cNvPr>
          <p:cNvSpPr/>
          <p:nvPr/>
        </p:nvSpPr>
        <p:spPr>
          <a:xfrm>
            <a:off x="7522493" y="4544275"/>
            <a:ext cx="2476601" cy="2019618"/>
          </a:xfrm>
          <a:prstGeom prst="star24">
            <a:avLst/>
          </a:prstGeom>
          <a:solidFill>
            <a:schemeClr val="accent2">
              <a:lumMod val="60000"/>
              <a:lumOff val="40000"/>
            </a:schemeClr>
          </a:solidFill>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99"/>
                </a:solidFill>
                <a:effectLst/>
                <a:uLnTx/>
                <a:uFillTx/>
                <a:latin typeface="Georgia"/>
                <a:ea typeface="+mn-ea"/>
                <a:cs typeface="+mn-cs"/>
              </a:rPr>
              <a:t>Ancillary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3399"/>
                </a:solidFill>
                <a:latin typeface="Georgia"/>
              </a:rPr>
              <a:t>8</a:t>
            </a:r>
            <a:r>
              <a:rPr kumimoji="0" lang="en-US" sz="1800" b="1" i="0" u="none" strike="noStrike" kern="1200" cap="none" spc="0" normalizeH="0" baseline="0" noProof="0" dirty="0">
                <a:ln>
                  <a:noFill/>
                </a:ln>
                <a:solidFill>
                  <a:srgbClr val="003399"/>
                </a:solidFill>
                <a:effectLst/>
                <a:uLnTx/>
                <a:uFillTx/>
                <a:latin typeface="Georgia"/>
                <a:ea typeface="+mn-ea"/>
                <a:cs typeface="+mn-cs"/>
              </a:rPr>
              <a:t>5 enrolled</a:t>
            </a:r>
          </a:p>
        </p:txBody>
      </p:sp>
    </p:spTree>
    <p:extLst>
      <p:ext uri="{BB962C8B-B14F-4D97-AF65-F5344CB8AC3E}">
        <p14:creationId xmlns:p14="http://schemas.microsoft.com/office/powerpoint/2010/main" val="29205868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CBBEA-6421-42A5-A4F5-5697D093FBBF}"/>
              </a:ext>
            </a:extLst>
          </p:cNvPr>
          <p:cNvSpPr>
            <a:spLocks noGrp="1"/>
          </p:cNvSpPr>
          <p:nvPr>
            <p:ph type="title"/>
          </p:nvPr>
        </p:nvSpPr>
        <p:spPr>
          <a:xfrm>
            <a:off x="457200" y="331302"/>
            <a:ext cx="10668000" cy="914400"/>
          </a:xfrm>
        </p:spPr>
        <p:txBody>
          <a:bodyPr/>
          <a:lstStyle/>
          <a:p>
            <a:r>
              <a:rPr lang="en-US" sz="3200" b="1" dirty="0">
                <a:solidFill>
                  <a:srgbClr val="003399"/>
                </a:solidFill>
              </a:rPr>
              <a:t>ED INNOVATION</a:t>
            </a:r>
          </a:p>
        </p:txBody>
      </p:sp>
      <p:pic>
        <p:nvPicPr>
          <p:cNvPr id="9" name="Picture 8">
            <a:extLst>
              <a:ext uri="{FF2B5EF4-FFF2-40B4-BE49-F238E27FC236}">
                <a16:creationId xmlns:a16="http://schemas.microsoft.com/office/drawing/2014/main" id="{9442A310-495E-4F93-A646-774E5FCED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2349"/>
            <a:ext cx="2667000" cy="4691792"/>
          </a:xfrm>
          <a:prstGeom prst="rect">
            <a:avLst/>
          </a:prstGeom>
        </p:spPr>
      </p:pic>
      <p:sp>
        <p:nvSpPr>
          <p:cNvPr id="13" name="Title 8">
            <a:extLst>
              <a:ext uri="{FF2B5EF4-FFF2-40B4-BE49-F238E27FC236}">
                <a16:creationId xmlns:a16="http://schemas.microsoft.com/office/drawing/2014/main" id="{E5073728-69FB-446B-8BC7-AEEAC5015543}"/>
              </a:ext>
            </a:extLst>
          </p:cNvPr>
          <p:cNvSpPr txBox="1">
            <a:spLocks/>
          </p:cNvSpPr>
          <p:nvPr/>
        </p:nvSpPr>
        <p:spPr bwMode="auto">
          <a:xfrm>
            <a:off x="457200" y="788502"/>
            <a:ext cx="111252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srgbClr val="C00000"/>
                </a:solidFill>
                <a:effectLst/>
                <a:uLnTx/>
                <a:uFillTx/>
                <a:latin typeface="Georgia"/>
                <a:ea typeface="Gulim"/>
              </a:rPr>
              <a:t>CAM2038</a:t>
            </a:r>
            <a:r>
              <a:rPr kumimoji="0" lang="en-US" sz="2600" b="1" i="0" u="none" strike="noStrike" kern="0" cap="none" spc="0" normalizeH="0" baseline="0" noProof="0" dirty="0">
                <a:ln>
                  <a:noFill/>
                </a:ln>
                <a:solidFill>
                  <a:srgbClr val="000000"/>
                </a:solidFill>
                <a:effectLst/>
                <a:uLnTx/>
                <a:uFillTx/>
                <a:latin typeface="Georgia"/>
                <a:ea typeface="Gulim"/>
              </a:rPr>
              <a:t> </a:t>
            </a:r>
            <a:r>
              <a:rPr kumimoji="0" lang="en-US" sz="2400" b="1" i="0" u="none" strike="noStrike" kern="0" cap="none" spc="0" normalizeH="0" baseline="0" noProof="0" dirty="0">
                <a:ln>
                  <a:noFill/>
                </a:ln>
                <a:solidFill>
                  <a:srgbClr val="000000"/>
                </a:solidFill>
                <a:effectLst/>
                <a:uLnTx/>
                <a:uFillTx/>
                <a:latin typeface="Georgia"/>
                <a:ea typeface="Gulim"/>
              </a:rPr>
              <a:t>24mg XR-BUP 7-day injectable vs 16mg SL-BUP per day </a:t>
            </a:r>
          </a:p>
        </p:txBody>
      </p:sp>
      <p:pic>
        <p:nvPicPr>
          <p:cNvPr id="14" name="Picture 13">
            <a:extLst>
              <a:ext uri="{FF2B5EF4-FFF2-40B4-BE49-F238E27FC236}">
                <a16:creationId xmlns:a16="http://schemas.microsoft.com/office/drawing/2014/main" id="{DA4A6E51-2FB1-46EF-8644-DD3E3F0C3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196" y="2209800"/>
            <a:ext cx="3434320" cy="4038600"/>
          </a:xfrm>
          <a:prstGeom prst="rect">
            <a:avLst/>
          </a:prstGeom>
        </p:spPr>
      </p:pic>
      <p:pic>
        <p:nvPicPr>
          <p:cNvPr id="8" name="Content Placeholder 8">
            <a:extLst>
              <a:ext uri="{FF2B5EF4-FFF2-40B4-BE49-F238E27FC236}">
                <a16:creationId xmlns:a16="http://schemas.microsoft.com/office/drawing/2014/main" id="{CBDE8B18-824C-432E-B7AA-87614DAB27DD}"/>
              </a:ext>
            </a:extLst>
          </p:cNvPr>
          <p:cNvPicPr>
            <a:picLocks noChangeAspect="1"/>
          </p:cNvPicPr>
          <p:nvPr/>
        </p:nvPicPr>
        <p:blipFill rotWithShape="1">
          <a:blip r:embed="rId4">
            <a:extLst>
              <a:ext uri="{28A0092B-C50C-407E-A947-70E740481C1C}">
                <a14:useLocalDpi xmlns:a14="http://schemas.microsoft.com/office/drawing/2010/main" val="0"/>
              </a:ext>
            </a:extLst>
          </a:blip>
          <a:srcRect t="31033"/>
          <a:stretch/>
        </p:blipFill>
        <p:spPr>
          <a:xfrm>
            <a:off x="6929712" y="2962750"/>
            <a:ext cx="4763019" cy="3010989"/>
          </a:xfrm>
          <a:prstGeom prst="rect">
            <a:avLst/>
          </a:prstGeom>
        </p:spPr>
      </p:pic>
      <p:sp>
        <p:nvSpPr>
          <p:cNvPr id="10" name="Title 1">
            <a:extLst>
              <a:ext uri="{FF2B5EF4-FFF2-40B4-BE49-F238E27FC236}">
                <a16:creationId xmlns:a16="http://schemas.microsoft.com/office/drawing/2014/main" id="{FE07ABCD-7649-4C2F-9756-226DAA0DF60C}"/>
              </a:ext>
            </a:extLst>
          </p:cNvPr>
          <p:cNvSpPr txBox="1">
            <a:spLocks/>
          </p:cNvSpPr>
          <p:nvPr/>
        </p:nvSpPr>
        <p:spPr bwMode="auto">
          <a:xfrm>
            <a:off x="7058447" y="1807285"/>
            <a:ext cx="5044242"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Georgia"/>
                <a:ea typeface="Gulim"/>
                <a:cs typeface="Arial" panose="020B0604020202020204" pitchFamily="34" charset="0"/>
              </a:rPr>
              <a:t>Pharmacokinetics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Georgia"/>
                <a:ea typeface="Gulim"/>
                <a:cs typeface="Arial" panose="020B0604020202020204" pitchFamily="34" charset="0"/>
              </a:rPr>
              <a:t> XR- &amp; SL- Buprenorphine </a:t>
            </a:r>
          </a:p>
        </p:txBody>
      </p:sp>
      <p:sp>
        <p:nvSpPr>
          <p:cNvPr id="11" name="TextBox 10">
            <a:extLst>
              <a:ext uri="{FF2B5EF4-FFF2-40B4-BE49-F238E27FC236}">
                <a16:creationId xmlns:a16="http://schemas.microsoft.com/office/drawing/2014/main" id="{261EACCE-1B56-46F4-AB19-17C3B02C87B4}"/>
              </a:ext>
            </a:extLst>
          </p:cNvPr>
          <p:cNvSpPr txBox="1"/>
          <p:nvPr/>
        </p:nvSpPr>
        <p:spPr>
          <a:xfrm>
            <a:off x="9677400" y="6456011"/>
            <a:ext cx="228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Times New Roman" panose="02020603050405020304" pitchFamily="18" charset="0"/>
                <a:cs typeface="Times New Roman" panose="02020603050405020304" pitchFamily="18" charset="0"/>
              </a:rPr>
              <a:t>3UG1DA015831</a:t>
            </a:r>
            <a:endParaRPr kumimoji="0" lang="en-US" sz="1800" b="0" i="0" u="none" strike="noStrike" kern="1200" cap="none" spc="0" normalizeH="0" baseline="0" noProof="0" dirty="0">
              <a:ln>
                <a:noFill/>
              </a:ln>
              <a:solidFill>
                <a:srgbClr val="000000"/>
              </a:solidFill>
              <a:effectLst/>
              <a:uLnTx/>
              <a:uFillTx/>
              <a:latin typeface="Georgia"/>
              <a:ea typeface="+mn-ea"/>
              <a:cs typeface="+mn-cs"/>
            </a:endParaRPr>
          </a:p>
        </p:txBody>
      </p:sp>
    </p:spTree>
    <p:extLst>
      <p:ext uri="{BB962C8B-B14F-4D97-AF65-F5344CB8AC3E}">
        <p14:creationId xmlns:p14="http://schemas.microsoft.com/office/powerpoint/2010/main" val="46071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FCD3D-B221-448B-82A4-1F65D29958E0}"/>
              </a:ext>
            </a:extLst>
          </p:cNvPr>
          <p:cNvSpPr>
            <a:spLocks noGrp="1"/>
          </p:cNvSpPr>
          <p:nvPr>
            <p:ph type="title"/>
          </p:nvPr>
        </p:nvSpPr>
        <p:spPr>
          <a:xfrm>
            <a:off x="1018901" y="212811"/>
            <a:ext cx="10515600" cy="755318"/>
          </a:xfrm>
        </p:spPr>
        <p:txBody>
          <a:bodyPr/>
          <a:lstStyle/>
          <a:p>
            <a:r>
              <a:rPr lang="en-US" b="1" dirty="0">
                <a:solidFill>
                  <a:srgbClr val="003399"/>
                </a:solidFill>
              </a:rPr>
              <a:t>CTN 0099 Substance Use </a:t>
            </a:r>
            <a:r>
              <a:rPr lang="en-US" sz="2800" b="1" dirty="0">
                <a:solidFill>
                  <a:srgbClr val="003399"/>
                </a:solidFill>
              </a:rPr>
              <a:t>(POC Urine Testing)</a:t>
            </a:r>
            <a:endParaRPr lang="en-US" b="1" dirty="0">
              <a:solidFill>
                <a:srgbClr val="003399"/>
              </a:solidFill>
            </a:endParaRPr>
          </a:p>
        </p:txBody>
      </p:sp>
      <p:graphicFrame>
        <p:nvGraphicFramePr>
          <p:cNvPr id="4" name="Content Placeholder 3">
            <a:extLst>
              <a:ext uri="{FF2B5EF4-FFF2-40B4-BE49-F238E27FC236}">
                <a16:creationId xmlns:a16="http://schemas.microsoft.com/office/drawing/2014/main" id="{06483D98-F035-47F1-9A5B-48D41D38D426}"/>
              </a:ext>
            </a:extLst>
          </p:cNvPr>
          <p:cNvGraphicFramePr>
            <a:graphicFrameLocks noGrp="1"/>
          </p:cNvGraphicFramePr>
          <p:nvPr>
            <p:ph idx="1"/>
          </p:nvPr>
        </p:nvGraphicFramePr>
        <p:xfrm>
          <a:off x="1018901" y="1031680"/>
          <a:ext cx="9945185" cy="3840480"/>
        </p:xfrm>
        <a:graphic>
          <a:graphicData uri="http://schemas.openxmlformats.org/drawingml/2006/table">
            <a:tbl>
              <a:tblPr firstRow="1" firstCol="1" bandRow="1">
                <a:tableStyleId>{5940675A-B579-460E-94D1-54222C63F5DA}</a:tableStyleId>
              </a:tblPr>
              <a:tblGrid>
                <a:gridCol w="2943499">
                  <a:extLst>
                    <a:ext uri="{9D8B030D-6E8A-4147-A177-3AD203B41FA5}">
                      <a16:colId xmlns:a16="http://schemas.microsoft.com/office/drawing/2014/main" val="3182959864"/>
                    </a:ext>
                  </a:extLst>
                </a:gridCol>
                <a:gridCol w="1785075">
                  <a:extLst>
                    <a:ext uri="{9D8B030D-6E8A-4147-A177-3AD203B41FA5}">
                      <a16:colId xmlns:a16="http://schemas.microsoft.com/office/drawing/2014/main" val="590940863"/>
                    </a:ext>
                  </a:extLst>
                </a:gridCol>
                <a:gridCol w="2342786">
                  <a:extLst>
                    <a:ext uri="{9D8B030D-6E8A-4147-A177-3AD203B41FA5}">
                      <a16:colId xmlns:a16="http://schemas.microsoft.com/office/drawing/2014/main" val="3505399405"/>
                    </a:ext>
                  </a:extLst>
                </a:gridCol>
                <a:gridCol w="1898469">
                  <a:extLst>
                    <a:ext uri="{9D8B030D-6E8A-4147-A177-3AD203B41FA5}">
                      <a16:colId xmlns:a16="http://schemas.microsoft.com/office/drawing/2014/main" val="330876735"/>
                    </a:ext>
                  </a:extLst>
                </a:gridCol>
                <a:gridCol w="975356">
                  <a:extLst>
                    <a:ext uri="{9D8B030D-6E8A-4147-A177-3AD203B41FA5}">
                      <a16:colId xmlns:a16="http://schemas.microsoft.com/office/drawing/2014/main" val="526863457"/>
                    </a:ext>
                  </a:extLst>
                </a:gridCol>
              </a:tblGrid>
              <a:tr h="0">
                <a:tc rowSpan="2">
                  <a:txBody>
                    <a:bodyPr/>
                    <a:lstStyle/>
                    <a:p>
                      <a:pPr marL="0" marR="0" algn="ctr">
                        <a:spcBef>
                          <a:spcPts val="0"/>
                        </a:spcBef>
                        <a:spcAft>
                          <a:spcPts val="0"/>
                        </a:spcAft>
                      </a:pPr>
                      <a:r>
                        <a:rPr lang="en-US" sz="1600" b="1" dirty="0">
                          <a:effectLst/>
                          <a:latin typeface="Arial" panose="020B0604020202020204" pitchFamily="34" charset="0"/>
                          <a:cs typeface="Arial" panose="020B0604020202020204" pitchFamily="34" charset="0"/>
                        </a:rPr>
                        <a:t> </a:t>
                      </a:r>
                    </a:p>
                    <a:p>
                      <a:pPr marL="0" marR="0" algn="ctr">
                        <a:spcBef>
                          <a:spcPts val="0"/>
                        </a:spcBef>
                        <a:spcAft>
                          <a:spcPts val="0"/>
                        </a:spcAft>
                      </a:pPr>
                      <a:r>
                        <a:rPr lang="en-US" sz="1800" b="1" dirty="0">
                          <a:effectLst/>
                          <a:latin typeface="Arial" panose="020B0604020202020204" pitchFamily="34" charset="0"/>
                          <a:ea typeface="Calibri" panose="020F0502020204030204" pitchFamily="34" charset="0"/>
                          <a:cs typeface="Arial" panose="020B0604020202020204" pitchFamily="34" charset="0"/>
                        </a:rPr>
                        <a:t>Substance</a:t>
                      </a: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rowSpan="2">
                  <a:txBody>
                    <a:bodyPr/>
                    <a:lstStyle/>
                    <a:p>
                      <a:pPr marL="0" marR="0" algn="ctr">
                        <a:spcBef>
                          <a:spcPts val="0"/>
                        </a:spcBef>
                        <a:spcAft>
                          <a:spcPts val="0"/>
                        </a:spcAft>
                      </a:pPr>
                      <a:r>
                        <a:rPr lang="en-US" sz="1800" b="1" dirty="0">
                          <a:effectLst/>
                          <a:latin typeface="Arial" panose="020B0604020202020204" pitchFamily="34" charset="0"/>
                          <a:cs typeface="Arial" panose="020B0604020202020204" pitchFamily="34" charset="0"/>
                        </a:rPr>
                        <a:t>Overall</a:t>
                      </a:r>
                    </a:p>
                    <a:p>
                      <a:pPr marL="0" marR="0" algn="ctr">
                        <a:spcBef>
                          <a:spcPts val="0"/>
                        </a:spcBef>
                        <a:spcAft>
                          <a:spcPts val="0"/>
                        </a:spcAft>
                      </a:pPr>
                      <a:r>
                        <a:rPr lang="en-US" sz="1400" b="1" dirty="0">
                          <a:effectLst/>
                          <a:latin typeface="Arial" panose="020B0604020202020204" pitchFamily="34" charset="0"/>
                          <a:cs typeface="Arial" panose="020B0604020202020204" pitchFamily="34" charset="0"/>
                        </a:rPr>
                        <a:t>(N = 361)</a:t>
                      </a:r>
                    </a:p>
                  </a:txBody>
                  <a:tcPr marL="68580" marR="68580" marT="0" marB="0"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gridSpan="3">
                  <a:txBody>
                    <a:bodyPr/>
                    <a:lstStyle/>
                    <a:p>
                      <a:pPr marL="0" marR="0" algn="ctr">
                        <a:spcBef>
                          <a:spcPts val="0"/>
                        </a:spcBef>
                        <a:spcAft>
                          <a:spcPts val="0"/>
                        </a:spcAft>
                      </a:pPr>
                      <a:r>
                        <a:rPr lang="en-US" sz="1600" b="1" dirty="0">
                          <a:effectLst/>
                          <a:latin typeface="Arial" panose="020B0604020202020204" pitchFamily="34" charset="0"/>
                          <a:cs typeface="Arial" panose="020B0604020202020204" pitchFamily="34" charset="0"/>
                        </a:rPr>
                        <a:t>Region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bg2">
                        <a:lumMod val="90000"/>
                      </a:schemeClr>
                    </a:solidFill>
                  </a:tcPr>
                </a:tc>
                <a:tc hMerge="1">
                  <a:txBody>
                    <a:bodyPr/>
                    <a:lstStyle/>
                    <a:p>
                      <a:endParaRPr lang="en-US"/>
                    </a:p>
                  </a:txBody>
                  <a:tcPr/>
                </a:tc>
                <a:tc hMerge="1">
                  <a:txBody>
                    <a:bodyPr/>
                    <a:lstStyle/>
                    <a:p>
                      <a:pPr marL="0" marR="0" algn="ctr">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2">
                        <a:lumMod val="90000"/>
                      </a:schemeClr>
                    </a:solidFill>
                  </a:tcPr>
                </a:tc>
                <a:extLst>
                  <a:ext uri="{0D108BD9-81ED-4DB2-BD59-A6C34878D82A}">
                    <a16:rowId xmlns:a16="http://schemas.microsoft.com/office/drawing/2014/main" val="2961732292"/>
                  </a:ext>
                </a:extLst>
              </a:tr>
              <a:tr h="48768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b="1" dirty="0">
                          <a:effectLst/>
                          <a:latin typeface="Arial" panose="020B0604020202020204" pitchFamily="34" charset="0"/>
                          <a:cs typeface="Arial" panose="020B0604020202020204" pitchFamily="34" charset="0"/>
                        </a:rPr>
                        <a:t>East – 18 sites</a:t>
                      </a:r>
                      <a:endParaRPr lang="en-US" sz="1400" b="1" dirty="0">
                        <a:effectLst/>
                        <a:latin typeface="Arial" panose="020B0604020202020204" pitchFamily="34" charset="0"/>
                        <a:cs typeface="Arial" panose="020B0604020202020204" pitchFamily="34" charset="0"/>
                      </a:endParaRPr>
                    </a:p>
                    <a:p>
                      <a:pPr marL="0" marR="0" algn="ctr">
                        <a:spcBef>
                          <a:spcPts val="0"/>
                        </a:spcBef>
                        <a:spcAft>
                          <a:spcPts val="0"/>
                        </a:spcAft>
                      </a:pPr>
                      <a:r>
                        <a:rPr lang="en-US" sz="1600" b="1" dirty="0">
                          <a:effectLst/>
                          <a:latin typeface="Arial" panose="020B0604020202020204" pitchFamily="34" charset="0"/>
                          <a:cs typeface="Arial" panose="020B0604020202020204" pitchFamily="34" charset="0"/>
                        </a:rPr>
                        <a:t>(N = 213)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3810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600" b="1" dirty="0">
                          <a:effectLst/>
                          <a:latin typeface="Arial" panose="020B0604020202020204" pitchFamily="34" charset="0"/>
                          <a:cs typeface="Arial" panose="020B0604020202020204" pitchFamily="34" charset="0"/>
                        </a:rPr>
                        <a:t>West – 8 sites</a:t>
                      </a:r>
                      <a:endParaRPr lang="en-US" sz="1400" b="1" dirty="0">
                        <a:effectLst/>
                        <a:latin typeface="Arial" panose="020B0604020202020204" pitchFamily="34" charset="0"/>
                        <a:cs typeface="Arial" panose="020B0604020202020204" pitchFamily="34" charset="0"/>
                      </a:endParaRPr>
                    </a:p>
                    <a:p>
                      <a:pPr marL="0" marR="0" algn="ctr">
                        <a:spcBef>
                          <a:spcPts val="0"/>
                        </a:spcBef>
                        <a:spcAft>
                          <a:spcPts val="0"/>
                        </a:spcAft>
                      </a:pPr>
                      <a:r>
                        <a:rPr lang="en-US" sz="1600" b="1" dirty="0">
                          <a:effectLst/>
                          <a:latin typeface="Arial" panose="020B0604020202020204" pitchFamily="34" charset="0"/>
                          <a:cs typeface="Arial" panose="020B0604020202020204" pitchFamily="34" charset="0"/>
                        </a:rPr>
                        <a:t>(N = 148)</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38100" cap="flat" cmpd="sng" algn="ctr">
                      <a:solidFill>
                        <a:schemeClr val="tx1"/>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600" b="1" dirty="0">
                          <a:effectLst/>
                          <a:latin typeface="Arial" panose="020B0604020202020204" pitchFamily="34" charset="0"/>
                          <a:cs typeface="Arial" panose="020B0604020202020204" pitchFamily="34" charset="0"/>
                        </a:rPr>
                        <a:t>P Value</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51785290"/>
                  </a:ext>
                </a:extLst>
              </a:tr>
              <a:tr h="0">
                <a:tc gridSpan="5">
                  <a:txBody>
                    <a:bodyPr/>
                    <a:lstStyle/>
                    <a:p>
                      <a:pPr marL="0" marR="0" algn="l">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                                                                         N (%)</a:t>
                      </a: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US"/>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hMerge="1">
                  <a:txBody>
                    <a:bodyPr/>
                    <a:lstStyle/>
                    <a:p>
                      <a:pPr marL="0" marR="0" algn="ctr">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marL="0" marR="0" algn="ctr">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6414704"/>
                  </a:ext>
                </a:extLst>
              </a:tr>
              <a:tr h="0">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Opioid + Other Drug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l">
                        <a:spcBef>
                          <a:spcPts val="0"/>
                        </a:spcBef>
                        <a:spcAft>
                          <a:spcPts val="0"/>
                        </a:spcAft>
                      </a:pPr>
                      <a:r>
                        <a:rPr lang="en-US" sz="1600">
                          <a:effectLst/>
                          <a:latin typeface="Arial" panose="020B0604020202020204" pitchFamily="34" charset="0"/>
                          <a:cs typeface="Arial" panose="020B0604020202020204" pitchFamily="34" charset="0"/>
                        </a:rPr>
                        <a:t>        301 (83.4)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           171 (80.3)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    130 (87.8)</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0.06</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6757829"/>
                  </a:ext>
                </a:extLst>
              </a:tr>
              <a:tr h="0">
                <a:tc>
                  <a:txBody>
                    <a:bodyPr/>
                    <a:lstStyle/>
                    <a:p>
                      <a:pPr marL="0" marR="0" algn="l">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Opioid + Marijuana</a:t>
                      </a:r>
                    </a:p>
                  </a:txBody>
                  <a:tcPr marL="68580" marR="68580" marT="0" marB="0">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l">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170 (47.1)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95 (44.6)</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75 (50.7)</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0.26</a:t>
                      </a:r>
                    </a:p>
                  </a:txBody>
                  <a:tcPr marL="68580" marR="68580" marT="0" marB="0">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2762786"/>
                  </a:ext>
                </a:extLst>
              </a:tr>
              <a:tr h="0">
                <a:tc>
                  <a:txBody>
                    <a:bodyPr/>
                    <a:lstStyle/>
                    <a:p>
                      <a:pPr marL="0" marR="0" algn="l">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Opioid + Benzodiazepines</a:t>
                      </a:r>
                    </a:p>
                  </a:txBody>
                  <a:tcPr marL="68580" marR="68580" marT="0" marB="0">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marL="0" marR="0" algn="l">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64 (17.7)</a:t>
                      </a:r>
                    </a:p>
                  </a:txBody>
                  <a:tcPr marL="68580" marR="68580" marT="0" marB="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48 (22.5)</a:t>
                      </a:r>
                    </a:p>
                  </a:txBody>
                  <a:tcPr marL="68580" marR="68580" marT="0" marB="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16 (10.8)</a:t>
                      </a:r>
                    </a:p>
                  </a:txBody>
                  <a:tcPr marL="68580" marR="68580" marT="0" marB="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0.004</a:t>
                      </a:r>
                    </a:p>
                  </a:txBody>
                  <a:tcPr marL="68580" marR="68580" marT="0" marB="0">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3607199"/>
                  </a:ext>
                </a:extLst>
              </a:tr>
              <a:tr h="0">
                <a:tc gridSpan="5">
                  <a:txBody>
                    <a:bodyPr/>
                    <a:lstStyle/>
                    <a:p>
                      <a:pPr marL="0" marR="0" algn="l">
                        <a:spcBef>
                          <a:spcPts val="0"/>
                        </a:spcBef>
                        <a:spcAft>
                          <a:spcPts val="0"/>
                        </a:spcAft>
                      </a:pP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US"/>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hMerge="1">
                  <a:txBody>
                    <a:bodyPr/>
                    <a:lstStyle/>
                    <a:p>
                      <a:pPr marL="0" marR="0" algn="ctr">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pPr marL="0" marR="0">
                        <a:spcBef>
                          <a:spcPts val="0"/>
                        </a:spcBef>
                        <a:spcAft>
                          <a:spcPts val="0"/>
                        </a:spcAft>
                      </a:pP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96424088"/>
                  </a:ext>
                </a:extLst>
              </a:tr>
              <a:tr h="0">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Fentanyl Only</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5">
                        <a:lumMod val="60000"/>
                        <a:lumOff val="40000"/>
                      </a:schemeClr>
                    </a:solidFill>
                  </a:tcPr>
                </a:tc>
                <a:tc>
                  <a:txBody>
                    <a:bodyPr/>
                    <a:lstStyle/>
                    <a:p>
                      <a:pPr marL="0" marR="0" algn="l">
                        <a:spcBef>
                          <a:spcPts val="0"/>
                        </a:spcBef>
                        <a:spcAft>
                          <a:spcPts val="0"/>
                        </a:spcAft>
                      </a:pPr>
                      <a:r>
                        <a:rPr lang="en-US" sz="1600">
                          <a:effectLst/>
                          <a:latin typeface="Arial" panose="020B0604020202020204" pitchFamily="34" charset="0"/>
                          <a:cs typeface="Arial" panose="020B0604020202020204" pitchFamily="34" charset="0"/>
                        </a:rPr>
                        <a:t>          17 (4.7)</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             15 (7.0)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381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        2  (1.4)</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381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0.01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84355739"/>
                  </a:ext>
                </a:extLst>
              </a:tr>
              <a:tr h="96080">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Fentanyl + Other Drug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l">
                        <a:spcBef>
                          <a:spcPts val="0"/>
                        </a:spcBef>
                        <a:spcAft>
                          <a:spcPts val="0"/>
                        </a:spcAft>
                      </a:pPr>
                      <a:r>
                        <a:rPr lang="en-US" sz="1600">
                          <a:effectLst/>
                          <a:latin typeface="Arial" panose="020B0604020202020204" pitchFamily="34" charset="0"/>
                          <a:cs typeface="Arial" panose="020B0604020202020204" pitchFamily="34" charset="0"/>
                        </a:rPr>
                        <a:t>        244 (67.6)</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           168 (78.9)</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      76  (51.4)</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&lt;.0001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4901341"/>
                  </a:ext>
                </a:extLst>
              </a:tr>
              <a:tr h="0">
                <a:tc>
                  <a:txBody>
                    <a:bodyPr/>
                    <a:lstStyle/>
                    <a:p>
                      <a:pPr marL="0" marR="0" algn="l">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Fentanyl +  Any Other Opioid</a:t>
                      </a:r>
                    </a:p>
                  </a:txBody>
                  <a:tcPr marL="68580" marR="68580" marT="0" marB="0">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186 (51.5)</a:t>
                      </a:r>
                    </a:p>
                  </a:txBody>
                  <a:tcPr marL="68580" marR="68580" marT="0" marB="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129 (60.6)</a:t>
                      </a:r>
                    </a:p>
                  </a:txBody>
                  <a:tcPr marL="68580" marR="68580" marT="0" marB="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57  (38.5)</a:t>
                      </a:r>
                    </a:p>
                  </a:txBody>
                  <a:tcPr marL="68580" marR="68580" marT="0" marB="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&lt;.0001</a:t>
                      </a:r>
                    </a:p>
                  </a:txBody>
                  <a:tcPr marL="68580" marR="68580" marT="0" marB="0">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5132564"/>
                  </a:ext>
                </a:extLst>
              </a:tr>
              <a:tr h="0">
                <a:tc gridSpan="5">
                  <a:txBody>
                    <a:bodyPr/>
                    <a:lstStyle/>
                    <a:p>
                      <a:pPr marL="0" marR="0" algn="l">
                        <a:spcBef>
                          <a:spcPts val="0"/>
                        </a:spcBef>
                        <a:spcAft>
                          <a:spcPts val="0"/>
                        </a:spcAft>
                      </a:pPr>
                      <a:endParaRPr lang="en-US" sz="900" dirty="0">
                        <a:effectLst/>
                        <a:latin typeface="Arial" panose="020B060402020202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Opioids &amp; Stimulants </a:t>
                      </a: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hMerge="1">
                  <a:txBody>
                    <a:bodyPr/>
                    <a:lstStyle/>
                    <a:p>
                      <a:endParaRPr lang="en-US"/>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hMerge="1">
                  <a:txBody>
                    <a:bodyPr/>
                    <a:lstStyle/>
                    <a:p>
                      <a:pPr marL="0" marR="0" algn="ctr">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pPr marL="0" marR="0">
                        <a:spcBef>
                          <a:spcPts val="0"/>
                        </a:spcBef>
                        <a:spcAft>
                          <a:spcPts val="0"/>
                        </a:spcAft>
                      </a:pP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58866905"/>
                  </a:ext>
                </a:extLst>
              </a:tr>
              <a:tr h="0">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Opioid + Meth</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solidFill>
                      <a:schemeClr val="accent6">
                        <a:lumMod val="60000"/>
                        <a:lumOff val="40000"/>
                      </a:schemeClr>
                    </a:solidFill>
                  </a:tcPr>
                </a:tc>
                <a:tc>
                  <a:txBody>
                    <a:bodyPr/>
                    <a:lstStyle/>
                    <a:p>
                      <a:pPr marL="0" marR="0" algn="l">
                        <a:spcBef>
                          <a:spcPts val="0"/>
                        </a:spcBef>
                        <a:spcAft>
                          <a:spcPts val="0"/>
                        </a:spcAft>
                      </a:pPr>
                      <a:r>
                        <a:rPr lang="en-US" sz="1600">
                          <a:effectLst/>
                          <a:latin typeface="Arial" panose="020B0604020202020204" pitchFamily="34" charset="0"/>
                          <a:cs typeface="Arial" panose="020B0604020202020204" pitchFamily="34" charset="0"/>
                        </a:rPr>
                        <a:t>        119 (33.0)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           39 (18.3)</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       80 (54.1)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spcBef>
                          <a:spcPts val="0"/>
                        </a:spcBef>
                        <a:spcAft>
                          <a:spcPts val="0"/>
                        </a:spcAft>
                      </a:pPr>
                      <a:r>
                        <a:rPr lang="en-US" sz="1600">
                          <a:effectLst/>
                          <a:latin typeface="Arial" panose="020B0604020202020204" pitchFamily="34" charset="0"/>
                          <a:cs typeface="Arial" panose="020B0604020202020204" pitchFamily="34" charset="0"/>
                        </a:rPr>
                        <a:t>&lt;.0001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96458832"/>
                  </a:ext>
                </a:extLst>
              </a:tr>
              <a:tr h="0">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Opioid + ATS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solidFill>
                      <a:schemeClr val="accent6">
                        <a:lumMod val="60000"/>
                        <a:lumOff val="40000"/>
                      </a:schemeClr>
                    </a:solidFill>
                  </a:tcPr>
                </a:tc>
                <a:tc>
                  <a:txBody>
                    <a:bodyPr/>
                    <a:lstStyle/>
                    <a:p>
                      <a:pPr marL="0" marR="0" algn="l">
                        <a:spcBef>
                          <a:spcPts val="0"/>
                        </a:spcBef>
                        <a:spcAft>
                          <a:spcPts val="0"/>
                        </a:spcAft>
                      </a:pPr>
                      <a:r>
                        <a:rPr lang="en-US" sz="1600">
                          <a:effectLst/>
                          <a:latin typeface="Arial" panose="020B0604020202020204" pitchFamily="34" charset="0"/>
                          <a:cs typeface="Arial" panose="020B0604020202020204" pitchFamily="34" charset="0"/>
                        </a:rPr>
                        <a:t>        131 (36.3)</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           47 (22.1)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       84 (56.8)</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&lt;.0001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45627059"/>
                  </a:ext>
                </a:extLst>
              </a:tr>
              <a:tr h="0">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Opioid + Any Stimulant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        208 (57.6)</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381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         110 (51.6)</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381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cs typeface="Arial" panose="020B0604020202020204" pitchFamily="34" charset="0"/>
                        </a:rPr>
                        <a:t>       98 (66.2)</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381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0.006</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0079511"/>
                  </a:ext>
                </a:extLst>
              </a:tr>
            </a:tbl>
          </a:graphicData>
        </a:graphic>
      </p:graphicFrame>
      <p:sp>
        <p:nvSpPr>
          <p:cNvPr id="5" name="TextBox 4">
            <a:extLst>
              <a:ext uri="{FF2B5EF4-FFF2-40B4-BE49-F238E27FC236}">
                <a16:creationId xmlns:a16="http://schemas.microsoft.com/office/drawing/2014/main" id="{9EE5CBC0-88BD-4AC6-A709-CB6358E16725}"/>
              </a:ext>
            </a:extLst>
          </p:cNvPr>
          <p:cNvSpPr txBox="1"/>
          <p:nvPr/>
        </p:nvSpPr>
        <p:spPr>
          <a:xfrm>
            <a:off x="1143000" y="4927678"/>
            <a:ext cx="1166672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Opioids = buprenorphine, opiates, oxycodone, fentanyl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Other Drugs = amphetamines, barbiturates, benzodiazepines, cocaine, ecstasy, methamphetamine, phencyclidine, marijuana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ATS = methamphetamine, Amphetamine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Stimulant = Cocaine, amphetamine, methamphetamine, phencyclidine    </a:t>
            </a:r>
          </a:p>
        </p:txBody>
      </p:sp>
      <p:sp>
        <p:nvSpPr>
          <p:cNvPr id="3" name="TextBox 2">
            <a:extLst>
              <a:ext uri="{FF2B5EF4-FFF2-40B4-BE49-F238E27FC236}">
                <a16:creationId xmlns:a16="http://schemas.microsoft.com/office/drawing/2014/main" id="{CA1D1F12-7D23-4125-9385-35ED8D176044}"/>
              </a:ext>
            </a:extLst>
          </p:cNvPr>
          <p:cNvSpPr txBox="1"/>
          <p:nvPr/>
        </p:nvSpPr>
        <p:spPr>
          <a:xfrm>
            <a:off x="6804638" y="5937303"/>
            <a:ext cx="5029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Active Surveillance </a:t>
            </a:r>
          </a:p>
        </p:txBody>
      </p:sp>
    </p:spTree>
    <p:extLst>
      <p:ext uri="{BB962C8B-B14F-4D97-AF65-F5344CB8AC3E}">
        <p14:creationId xmlns:p14="http://schemas.microsoft.com/office/powerpoint/2010/main" val="269267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322C6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58C82-C832-4A9C-8A0A-15EE00DAE7C0}"/>
              </a:ext>
            </a:extLst>
          </p:cNvPr>
          <p:cNvSpPr>
            <a:spLocks noGrp="1"/>
          </p:cNvSpPr>
          <p:nvPr>
            <p:ph type="title"/>
          </p:nvPr>
        </p:nvSpPr>
        <p:spPr>
          <a:xfrm>
            <a:off x="762000" y="-653040"/>
            <a:ext cx="10972800" cy="1541463"/>
          </a:xfrm>
        </p:spPr>
        <p:txBody>
          <a:bodyPr/>
          <a:lstStyle/>
          <a:p>
            <a:r>
              <a:rPr lang="en-US" dirty="0"/>
              <a:t>We Know…</a:t>
            </a:r>
          </a:p>
        </p:txBody>
      </p:sp>
      <p:sp>
        <p:nvSpPr>
          <p:cNvPr id="3" name="Text Placeholder 2">
            <a:extLst>
              <a:ext uri="{FF2B5EF4-FFF2-40B4-BE49-F238E27FC236}">
                <a16:creationId xmlns:a16="http://schemas.microsoft.com/office/drawing/2014/main" id="{1FA53E21-3EC8-411F-9C7A-9768830513D6}"/>
              </a:ext>
            </a:extLst>
          </p:cNvPr>
          <p:cNvSpPr>
            <a:spLocks noGrp="1"/>
          </p:cNvSpPr>
          <p:nvPr>
            <p:ph type="body" sz="quarter" idx="10"/>
          </p:nvPr>
        </p:nvSpPr>
        <p:spPr>
          <a:xfrm>
            <a:off x="1352550" y="862219"/>
            <a:ext cx="3860800" cy="457200"/>
          </a:xfrm>
        </p:spPr>
        <p:txBody>
          <a:bodyPr/>
          <a:lstStyle/>
          <a:p>
            <a:r>
              <a:rPr lang="en-US" dirty="0"/>
              <a:t>The Extent of the Problem</a:t>
            </a:r>
          </a:p>
        </p:txBody>
      </p:sp>
      <p:sp>
        <p:nvSpPr>
          <p:cNvPr id="5" name="Text Placeholder 2">
            <a:extLst>
              <a:ext uri="{FF2B5EF4-FFF2-40B4-BE49-F238E27FC236}">
                <a16:creationId xmlns:a16="http://schemas.microsoft.com/office/drawing/2014/main" id="{63D303AE-1B4B-43B1-B7C9-9514A2A8CB33}"/>
              </a:ext>
            </a:extLst>
          </p:cNvPr>
          <p:cNvSpPr txBox="1">
            <a:spLocks/>
          </p:cNvSpPr>
          <p:nvPr/>
        </p:nvSpPr>
        <p:spPr bwMode="auto">
          <a:xfrm>
            <a:off x="1381125" y="1427229"/>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sz="2000" b="0" i="0" u="none" strike="noStrike" kern="1200" cap="none" spc="0" normalizeH="0" baseline="0" noProof="0" dirty="0">
                <a:ln>
                  <a:noFill/>
                </a:ln>
                <a:solidFill>
                  <a:srgbClr val="FFFFFF"/>
                </a:solidFill>
                <a:effectLst/>
                <a:uLnTx/>
                <a:uFillTx/>
                <a:latin typeface="Georgia" pitchFamily="18" charset="0"/>
                <a:ea typeface="ＭＳ Ｐゴシック" pitchFamily="34" charset="-128"/>
              </a:rPr>
              <a:t>Treatment Works</a:t>
            </a:r>
          </a:p>
        </p:txBody>
      </p:sp>
      <p:sp>
        <p:nvSpPr>
          <p:cNvPr id="6" name="Text Placeholder 2">
            <a:extLst>
              <a:ext uri="{FF2B5EF4-FFF2-40B4-BE49-F238E27FC236}">
                <a16:creationId xmlns:a16="http://schemas.microsoft.com/office/drawing/2014/main" id="{01875169-041F-4356-875C-9AFA11F918C2}"/>
              </a:ext>
            </a:extLst>
          </p:cNvPr>
          <p:cNvSpPr txBox="1">
            <a:spLocks/>
          </p:cNvSpPr>
          <p:nvPr/>
        </p:nvSpPr>
        <p:spPr bwMode="auto">
          <a:xfrm>
            <a:off x="1381125" y="1925872"/>
            <a:ext cx="8153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sz="2000" b="0" i="0" u="none" strike="noStrike" kern="1200" cap="none" spc="0" normalizeH="0" baseline="0" noProof="0" dirty="0">
                <a:ln>
                  <a:noFill/>
                </a:ln>
                <a:solidFill>
                  <a:srgbClr val="FFFFFF"/>
                </a:solidFill>
                <a:effectLst/>
                <a:uLnTx/>
                <a:uFillTx/>
                <a:latin typeface="Georgia" pitchFamily="18" charset="0"/>
                <a:ea typeface="ＭＳ Ｐゴシック" pitchFamily="34" charset="-128"/>
              </a:rPr>
              <a:t>The ED Offers 24/7/365 Day Option to combat the Opioid Crisis</a:t>
            </a:r>
          </a:p>
        </p:txBody>
      </p:sp>
      <p:sp>
        <p:nvSpPr>
          <p:cNvPr id="7" name="Text Placeholder 2">
            <a:extLst>
              <a:ext uri="{FF2B5EF4-FFF2-40B4-BE49-F238E27FC236}">
                <a16:creationId xmlns:a16="http://schemas.microsoft.com/office/drawing/2014/main" id="{45F1E0E2-8467-4793-80F2-6CCAB6F7938D}"/>
              </a:ext>
            </a:extLst>
          </p:cNvPr>
          <p:cNvSpPr txBox="1">
            <a:spLocks/>
          </p:cNvSpPr>
          <p:nvPr/>
        </p:nvSpPr>
        <p:spPr bwMode="auto">
          <a:xfrm>
            <a:off x="1390650" y="2931215"/>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sz="2000" b="0" i="0" u="none" strike="noStrike" kern="1200" cap="none" spc="0" normalizeH="0" baseline="0" noProof="0" dirty="0">
                <a:ln>
                  <a:noFill/>
                </a:ln>
                <a:solidFill>
                  <a:srgbClr val="FFFFFF"/>
                </a:solidFill>
                <a:effectLst/>
                <a:uLnTx/>
                <a:uFillTx/>
                <a:latin typeface="Georgia" pitchFamily="18" charset="0"/>
                <a:ea typeface="ＭＳ Ｐゴシック" pitchFamily="34" charset="-128"/>
              </a:rPr>
              <a:t>The Evidence</a:t>
            </a:r>
          </a:p>
        </p:txBody>
      </p:sp>
      <p:sp>
        <p:nvSpPr>
          <p:cNvPr id="8" name="Title 1">
            <a:extLst>
              <a:ext uri="{FF2B5EF4-FFF2-40B4-BE49-F238E27FC236}">
                <a16:creationId xmlns:a16="http://schemas.microsoft.com/office/drawing/2014/main" id="{7B1CBAE4-8416-4E73-89AA-07EE08BA0401}"/>
              </a:ext>
            </a:extLst>
          </p:cNvPr>
          <p:cNvSpPr txBox="1">
            <a:spLocks/>
          </p:cNvSpPr>
          <p:nvPr/>
        </p:nvSpPr>
        <p:spPr bwMode="auto">
          <a:xfrm>
            <a:off x="762000" y="3597703"/>
            <a:ext cx="10972800" cy="762154"/>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lvl1pPr algn="l" defTabSz="914400" rtl="0" eaLnBrk="1" fontAlgn="base" latinLnBrk="0" hangingPunct="1">
              <a:spcBef>
                <a:spcPct val="0"/>
              </a:spcBef>
              <a:spcAft>
                <a:spcPct val="0"/>
              </a:spcAft>
              <a:buNone/>
              <a:defRPr lang="en-US" sz="4400" kern="1200" baseline="0" dirty="0">
                <a:solidFill>
                  <a:schemeClr val="bg1"/>
                </a:solidFill>
                <a:latin typeface="Georgia" pitchFamily="18" charset="0"/>
                <a:ea typeface="ＭＳ Ｐゴシック" pitchFamily="34" charset="-128"/>
                <a:cs typeface="+mn-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Georgia" pitchFamily="18" charset="0"/>
                <a:ea typeface="ＭＳ Ｐゴシック" pitchFamily="34" charset="-128"/>
                <a:cs typeface="+mn-cs"/>
              </a:rPr>
              <a:t>We Learned…</a:t>
            </a:r>
          </a:p>
        </p:txBody>
      </p:sp>
      <p:sp>
        <p:nvSpPr>
          <p:cNvPr id="9" name="Text Placeholder 2">
            <a:extLst>
              <a:ext uri="{FF2B5EF4-FFF2-40B4-BE49-F238E27FC236}">
                <a16:creationId xmlns:a16="http://schemas.microsoft.com/office/drawing/2014/main" id="{642AA598-1B3A-4792-B4B2-2D78EA513918}"/>
              </a:ext>
            </a:extLst>
          </p:cNvPr>
          <p:cNvSpPr txBox="1">
            <a:spLocks/>
          </p:cNvSpPr>
          <p:nvPr/>
        </p:nvSpPr>
        <p:spPr bwMode="auto">
          <a:xfrm>
            <a:off x="1390650" y="4621139"/>
            <a:ext cx="8153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sz="2000" b="0" i="0" u="none" strike="noStrike" kern="1200" cap="none" spc="0" normalizeH="0" baseline="0" noProof="0" dirty="0">
                <a:ln>
                  <a:noFill/>
                </a:ln>
                <a:solidFill>
                  <a:srgbClr val="FFFFFF"/>
                </a:solidFill>
                <a:effectLst/>
                <a:uLnTx/>
                <a:uFillTx/>
                <a:latin typeface="Georgia" pitchFamily="18" charset="0"/>
                <a:ea typeface="ＭＳ Ｐゴシック" pitchFamily="34" charset="-128"/>
              </a:rPr>
              <a:t>How to Break Down Barriers &amp; Increase the Chances Of Success</a:t>
            </a:r>
          </a:p>
        </p:txBody>
      </p:sp>
      <p:sp>
        <p:nvSpPr>
          <p:cNvPr id="10" name="Title 1">
            <a:extLst>
              <a:ext uri="{FF2B5EF4-FFF2-40B4-BE49-F238E27FC236}">
                <a16:creationId xmlns:a16="http://schemas.microsoft.com/office/drawing/2014/main" id="{C8668364-109D-4347-8164-B117086B685F}"/>
              </a:ext>
            </a:extLst>
          </p:cNvPr>
          <p:cNvSpPr txBox="1">
            <a:spLocks/>
          </p:cNvSpPr>
          <p:nvPr/>
        </p:nvSpPr>
        <p:spPr bwMode="auto">
          <a:xfrm>
            <a:off x="762000" y="5185674"/>
            <a:ext cx="10972800" cy="762154"/>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lvl1pPr algn="l" defTabSz="914400" rtl="0" eaLnBrk="1" fontAlgn="base" latinLnBrk="0" hangingPunct="1">
              <a:spcBef>
                <a:spcPct val="0"/>
              </a:spcBef>
              <a:spcAft>
                <a:spcPct val="0"/>
              </a:spcAft>
              <a:buNone/>
              <a:defRPr lang="en-US" sz="4400" kern="1200" baseline="0" dirty="0">
                <a:solidFill>
                  <a:schemeClr val="bg1"/>
                </a:solidFill>
                <a:latin typeface="Georgia" pitchFamily="18" charset="0"/>
                <a:ea typeface="ＭＳ Ｐゴシック" pitchFamily="34" charset="-128"/>
                <a:cs typeface="+mn-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Georgia" pitchFamily="18" charset="0"/>
                <a:ea typeface="ＭＳ Ｐゴシック" pitchFamily="34" charset="-128"/>
                <a:cs typeface="+mn-cs"/>
              </a:rPr>
              <a:t>We Are Investigating…</a:t>
            </a:r>
          </a:p>
        </p:txBody>
      </p:sp>
      <p:sp>
        <p:nvSpPr>
          <p:cNvPr id="11" name="Text Placeholder 2">
            <a:extLst>
              <a:ext uri="{FF2B5EF4-FFF2-40B4-BE49-F238E27FC236}">
                <a16:creationId xmlns:a16="http://schemas.microsoft.com/office/drawing/2014/main" id="{FA4F9C63-B930-41EB-9026-A618AEDDB524}"/>
              </a:ext>
            </a:extLst>
          </p:cNvPr>
          <p:cNvSpPr txBox="1">
            <a:spLocks/>
          </p:cNvSpPr>
          <p:nvPr/>
        </p:nvSpPr>
        <p:spPr bwMode="auto">
          <a:xfrm>
            <a:off x="1390650" y="6055163"/>
            <a:ext cx="9810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sz="2000" b="0" i="0" u="none" strike="noStrike" kern="1200" cap="none" spc="0" normalizeH="0" baseline="0" noProof="0" dirty="0">
                <a:ln>
                  <a:noFill/>
                </a:ln>
                <a:solidFill>
                  <a:srgbClr val="FFFFFF"/>
                </a:solidFill>
                <a:effectLst/>
                <a:uLnTx/>
                <a:uFillTx/>
                <a:latin typeface="Georgia" pitchFamily="18" charset="0"/>
                <a:ea typeface="ＭＳ Ｐゴシック" pitchFamily="34" charset="-128"/>
              </a:rPr>
              <a:t>Implementation strategies, dosing &amp; formulations, surveillance techniques  </a:t>
            </a:r>
          </a:p>
        </p:txBody>
      </p:sp>
      <p:sp>
        <p:nvSpPr>
          <p:cNvPr id="12" name="Text Placeholder 2">
            <a:extLst>
              <a:ext uri="{FF2B5EF4-FFF2-40B4-BE49-F238E27FC236}">
                <a16:creationId xmlns:a16="http://schemas.microsoft.com/office/drawing/2014/main" id="{CDB5E2FA-251F-43CA-A1F4-53ED6C857418}"/>
              </a:ext>
            </a:extLst>
          </p:cNvPr>
          <p:cNvSpPr txBox="1">
            <a:spLocks/>
          </p:cNvSpPr>
          <p:nvPr/>
        </p:nvSpPr>
        <p:spPr bwMode="auto">
          <a:xfrm>
            <a:off x="1381125" y="2422021"/>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sz="2000" b="0" i="0" u="none" strike="noStrike" kern="1200" cap="none" spc="0" normalizeH="0" baseline="0" noProof="0" dirty="0">
                <a:ln>
                  <a:noFill/>
                </a:ln>
                <a:solidFill>
                  <a:srgbClr val="FFFFFF"/>
                </a:solidFill>
                <a:effectLst/>
                <a:uLnTx/>
                <a:uFillTx/>
                <a:latin typeface="Georgia" pitchFamily="18" charset="0"/>
                <a:ea typeface="ＭＳ Ｐゴシック" pitchFamily="34" charset="-128"/>
              </a:rPr>
              <a:t>The Consequences of Inaction</a:t>
            </a:r>
          </a:p>
        </p:txBody>
      </p:sp>
    </p:spTree>
    <p:extLst>
      <p:ext uri="{BB962C8B-B14F-4D97-AF65-F5344CB8AC3E}">
        <p14:creationId xmlns:p14="http://schemas.microsoft.com/office/powerpoint/2010/main" val="338489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9" grpId="0"/>
      <p:bldP spid="10" grpId="0"/>
      <p:bldP spid="11" grpId="0"/>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322C6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C988-A17C-4DE5-BEBE-B77BE3B45853}"/>
              </a:ext>
            </a:extLst>
          </p:cNvPr>
          <p:cNvSpPr>
            <a:spLocks noGrp="1"/>
          </p:cNvSpPr>
          <p:nvPr>
            <p:ph type="title"/>
          </p:nvPr>
        </p:nvSpPr>
        <p:spPr>
          <a:xfrm>
            <a:off x="838200" y="1828800"/>
            <a:ext cx="12420600" cy="1541463"/>
          </a:xfrm>
        </p:spPr>
        <p:txBody>
          <a:bodyPr>
            <a:normAutofit/>
          </a:bodyPr>
          <a:lstStyle/>
          <a:p>
            <a:r>
              <a:rPr lang="en-US" b="1" dirty="0">
                <a:latin typeface="Baskerville Old Face" panose="02020602080505020303" pitchFamily="18" charset="0"/>
              </a:rPr>
              <a:t>At the End of the Day……</a:t>
            </a:r>
          </a:p>
        </p:txBody>
      </p:sp>
      <p:grpSp>
        <p:nvGrpSpPr>
          <p:cNvPr id="6" name="Group 5">
            <a:extLst>
              <a:ext uri="{FF2B5EF4-FFF2-40B4-BE49-F238E27FC236}">
                <a16:creationId xmlns:a16="http://schemas.microsoft.com/office/drawing/2014/main" id="{6B23BA4B-C4DB-463F-A01C-5D391E194C81}"/>
              </a:ext>
            </a:extLst>
          </p:cNvPr>
          <p:cNvGrpSpPr/>
          <p:nvPr/>
        </p:nvGrpSpPr>
        <p:grpSpPr>
          <a:xfrm>
            <a:off x="3366444" y="558422"/>
            <a:ext cx="5760052" cy="5623681"/>
            <a:chOff x="3366444" y="558422"/>
            <a:chExt cx="5760052" cy="5623681"/>
          </a:xfrm>
        </p:grpSpPr>
        <p:pic>
          <p:nvPicPr>
            <p:cNvPr id="3" name="Picture 2" descr="Diagram, text, letter&#10;&#10;Description automatically generated with medium confidence">
              <a:extLst>
                <a:ext uri="{FF2B5EF4-FFF2-40B4-BE49-F238E27FC236}">
                  <a16:creationId xmlns:a16="http://schemas.microsoft.com/office/drawing/2014/main" id="{E1262FA3-C50F-48D1-84C5-1B4271053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6444" y="558422"/>
              <a:ext cx="5760052" cy="56236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0EAE75E6-EB04-49E3-B0F9-D41C684AA68B}"/>
                </a:ext>
              </a:extLst>
            </p:cNvPr>
            <p:cNvSpPr txBox="1"/>
            <p:nvPr/>
          </p:nvSpPr>
          <p:spPr>
            <a:xfrm>
              <a:off x="3963848" y="5343038"/>
              <a:ext cx="4994957" cy="738664"/>
            </a:xfrm>
            <a:prstGeom prst="rect">
              <a:avLst/>
            </a:prstGeom>
            <a:noFill/>
          </p:spPr>
          <p:txBody>
            <a:bodyPr wrap="square">
              <a:spAutoFit/>
            </a:bodyPr>
            <a:lstStyle/>
            <a:p>
              <a:r>
                <a:rPr lang="en-US" sz="1400" dirty="0"/>
                <a:t>https://www.statnews.com/2021/08/13/emergency-departments-cannot-ignore-addiction-care-medically-legally-morally/</a:t>
              </a:r>
            </a:p>
          </p:txBody>
        </p:sp>
      </p:grpSp>
    </p:spTree>
    <p:extLst>
      <p:ext uri="{BB962C8B-B14F-4D97-AF65-F5344CB8AC3E}">
        <p14:creationId xmlns:p14="http://schemas.microsoft.com/office/powerpoint/2010/main" val="235744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2)">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322C6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C988-A17C-4DE5-BEBE-B77BE3B45853}"/>
              </a:ext>
            </a:extLst>
          </p:cNvPr>
          <p:cNvSpPr>
            <a:spLocks noGrp="1"/>
          </p:cNvSpPr>
          <p:nvPr>
            <p:ph type="title"/>
          </p:nvPr>
        </p:nvSpPr>
        <p:spPr>
          <a:xfrm>
            <a:off x="1752600" y="1887537"/>
            <a:ext cx="8458200" cy="1541463"/>
          </a:xfrm>
        </p:spPr>
        <p:txBody>
          <a:bodyPr>
            <a:normAutofit/>
          </a:bodyPr>
          <a:lstStyle/>
          <a:p>
            <a:pPr algn="ctr"/>
            <a:r>
              <a:rPr lang="en-US" b="1" dirty="0">
                <a:latin typeface="Baskerville Old Face" panose="02020602080505020303" pitchFamily="18" charset="0"/>
              </a:rPr>
              <a:t>Offering ED-initiated buprenorphine is NOT a choice!!</a:t>
            </a:r>
          </a:p>
        </p:txBody>
      </p:sp>
    </p:spTree>
    <p:extLst>
      <p:ext uri="{BB962C8B-B14F-4D97-AF65-F5344CB8AC3E}">
        <p14:creationId xmlns:p14="http://schemas.microsoft.com/office/powerpoint/2010/main" val="1520966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29"/>
        <p:cNvGrpSpPr/>
        <p:nvPr/>
      </p:nvGrpSpPr>
      <p:grpSpPr>
        <a:xfrm>
          <a:off x="0" y="0"/>
          <a:ext cx="0" cy="0"/>
          <a:chOff x="0" y="0"/>
          <a:chExt cx="0" cy="0"/>
        </a:xfrm>
      </p:grpSpPr>
      <p:sp>
        <p:nvSpPr>
          <p:cNvPr id="130" name="Google Shape;13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lgn="ctr">
              <a:buSzPts val="4400"/>
            </a:pPr>
            <a:r>
              <a:rPr lang="en-US" b="1" dirty="0">
                <a:solidFill>
                  <a:srgbClr val="0000B8"/>
                </a:solidFill>
                <a:latin typeface="Georgia" panose="02040502050405020303" pitchFamily="18" charset="0"/>
              </a:rPr>
              <a:t>Economic Burden</a:t>
            </a:r>
            <a:br>
              <a:rPr lang="en-US" dirty="0"/>
            </a:br>
            <a:r>
              <a:rPr lang="en-US" sz="2200" b="1" dirty="0">
                <a:solidFill>
                  <a:srgbClr val="0000B8"/>
                </a:solidFill>
              </a:rPr>
              <a:t>From: The Cost of Opioid Use Disorder and the Value of Aversion</a:t>
            </a:r>
            <a:br>
              <a:rPr lang="en-US" sz="2200" dirty="0"/>
            </a:br>
            <a:r>
              <a:rPr lang="en-US" sz="1400" dirty="0">
                <a:solidFill>
                  <a:schemeClr val="bg2">
                    <a:lumMod val="50000"/>
                  </a:schemeClr>
                </a:solidFill>
              </a:rPr>
              <a:t>Murphy, SM. </a:t>
            </a:r>
            <a:r>
              <a:rPr lang="en-US" sz="1400" i="1" dirty="0">
                <a:solidFill>
                  <a:schemeClr val="bg2">
                    <a:lumMod val="50000"/>
                  </a:schemeClr>
                </a:solidFill>
              </a:rPr>
              <a:t>Drug and alcohol dependence. </a:t>
            </a:r>
            <a:r>
              <a:rPr lang="en-US" sz="1400" dirty="0">
                <a:solidFill>
                  <a:schemeClr val="bg2">
                    <a:lumMod val="50000"/>
                  </a:schemeClr>
                </a:solidFill>
              </a:rPr>
              <a:t>217 (2020): 108382. </a:t>
            </a:r>
            <a:r>
              <a:rPr lang="en-US" sz="1400" dirty="0" err="1">
                <a:solidFill>
                  <a:schemeClr val="bg2">
                    <a:lumMod val="50000"/>
                  </a:schemeClr>
                </a:solidFill>
              </a:rPr>
              <a:t>doi</a:t>
            </a:r>
            <a:r>
              <a:rPr lang="en-US" sz="1400" dirty="0">
                <a:solidFill>
                  <a:schemeClr val="bg2">
                    <a:lumMod val="50000"/>
                  </a:schemeClr>
                </a:solidFill>
              </a:rPr>
              <a:t>: 10.1016/j.drugalcdep.2020.108382</a:t>
            </a:r>
            <a:endParaRPr sz="1400" dirty="0">
              <a:solidFill>
                <a:schemeClr val="bg2">
                  <a:lumMod val="50000"/>
                </a:schemeClr>
              </a:solidFill>
            </a:endParaRPr>
          </a:p>
        </p:txBody>
      </p:sp>
      <p:sp>
        <p:nvSpPr>
          <p:cNvPr id="131" name="Google Shape;131;p6"/>
          <p:cNvSpPr txBox="1">
            <a:spLocks noGrp="1"/>
          </p:cNvSpPr>
          <p:nvPr>
            <p:ph type="body" idx="1"/>
          </p:nvPr>
        </p:nvSpPr>
        <p:spPr>
          <a:xfrm>
            <a:off x="446313" y="1845825"/>
            <a:ext cx="11495449" cy="4351338"/>
          </a:xfrm>
          <a:prstGeom prst="rect">
            <a:avLst/>
          </a:prstGeom>
          <a:noFill/>
          <a:ln>
            <a:noFill/>
          </a:ln>
        </p:spPr>
        <p:txBody>
          <a:bodyPr spcFirstLastPara="1" wrap="square" lIns="91425" tIns="45700" rIns="91425" bIns="45700" anchor="t" anchorCtr="0">
            <a:noAutofit/>
          </a:bodyPr>
          <a:lstStyle/>
          <a:p>
            <a:pPr marL="460375" indent="-236538">
              <a:lnSpc>
                <a:spcPct val="100000"/>
              </a:lnSpc>
              <a:spcBef>
                <a:spcPts val="0"/>
              </a:spcBef>
              <a:buClr>
                <a:schemeClr val="dk2"/>
              </a:buClr>
              <a:buSzPts val="2800"/>
            </a:pPr>
            <a:r>
              <a:rPr lang="en-US" dirty="0">
                <a:solidFill>
                  <a:srgbClr val="000000"/>
                </a:solidFill>
                <a:latin typeface="Georgia" panose="02040502050405020303" pitchFamily="18" charset="0"/>
              </a:rPr>
              <a:t>Cost-effective OUD treatment is critical for personal, public, and economic health</a:t>
            </a:r>
          </a:p>
          <a:p>
            <a:pPr marL="223837" indent="0">
              <a:lnSpc>
                <a:spcPct val="100000"/>
              </a:lnSpc>
              <a:spcBef>
                <a:spcPts val="0"/>
              </a:spcBef>
              <a:buClr>
                <a:schemeClr val="dk2"/>
              </a:buClr>
              <a:buSzPts val="2800"/>
              <a:buNone/>
            </a:pPr>
            <a:endParaRPr lang="en-US" sz="1400" dirty="0">
              <a:solidFill>
                <a:srgbClr val="000000"/>
              </a:solidFill>
              <a:latin typeface="Georgia" panose="02040502050405020303" pitchFamily="18" charset="0"/>
            </a:endParaRPr>
          </a:p>
          <a:p>
            <a:pPr marL="460375" indent="-236538">
              <a:lnSpc>
                <a:spcPct val="100000"/>
              </a:lnSpc>
              <a:spcBef>
                <a:spcPts val="0"/>
              </a:spcBef>
              <a:buClr>
                <a:schemeClr val="dk2"/>
              </a:buClr>
              <a:buSzPts val="2800"/>
            </a:pPr>
            <a:r>
              <a:rPr lang="en-US" dirty="0">
                <a:solidFill>
                  <a:srgbClr val="000000"/>
                </a:solidFill>
                <a:latin typeface="Georgia" panose="02040502050405020303" pitchFamily="18" charset="0"/>
              </a:rPr>
              <a:t>Annual OUD-related costs to U.S. society in 2018 were $787 billion</a:t>
            </a:r>
            <a:r>
              <a:rPr lang="en-US" baseline="30000" dirty="0">
                <a:solidFill>
                  <a:srgbClr val="000000"/>
                </a:solidFill>
                <a:latin typeface="Georgia" panose="02040502050405020303" pitchFamily="18" charset="0"/>
              </a:rPr>
              <a:t>1</a:t>
            </a:r>
          </a:p>
          <a:p>
            <a:pPr marL="865188" lvl="1" indent="-225425">
              <a:lnSpc>
                <a:spcPct val="100000"/>
              </a:lnSpc>
              <a:spcBef>
                <a:spcPts val="0"/>
              </a:spcBef>
              <a:buClr>
                <a:schemeClr val="dk2"/>
              </a:buClr>
              <a:buSzPts val="2800"/>
            </a:pPr>
            <a:r>
              <a:rPr lang="en-US" dirty="0">
                <a:solidFill>
                  <a:srgbClr val="000000"/>
                </a:solidFill>
                <a:latin typeface="Georgia" panose="02040502050405020303" pitchFamily="18" charset="0"/>
              </a:rPr>
              <a:t>Excess healthcare expenditures: $89 billion</a:t>
            </a:r>
          </a:p>
          <a:p>
            <a:pPr marL="865188" lvl="1" indent="-225425">
              <a:lnSpc>
                <a:spcPct val="100000"/>
              </a:lnSpc>
              <a:spcBef>
                <a:spcPts val="0"/>
              </a:spcBef>
              <a:buClr>
                <a:schemeClr val="dk2"/>
              </a:buClr>
              <a:buSzPts val="2800"/>
            </a:pPr>
            <a:r>
              <a:rPr lang="en-US" dirty="0">
                <a:solidFill>
                  <a:srgbClr val="000000"/>
                </a:solidFill>
                <a:latin typeface="Georgia" panose="02040502050405020303" pitchFamily="18" charset="0"/>
              </a:rPr>
              <a:t>Lost workplace productivity: $65 billion</a:t>
            </a:r>
          </a:p>
          <a:p>
            <a:pPr marL="865188" lvl="1" indent="-225425">
              <a:lnSpc>
                <a:spcPct val="100000"/>
              </a:lnSpc>
              <a:spcBef>
                <a:spcPts val="0"/>
              </a:spcBef>
              <a:buClr>
                <a:schemeClr val="dk2"/>
              </a:buClr>
              <a:buSzPts val="2800"/>
            </a:pPr>
            <a:r>
              <a:rPr lang="en-US" dirty="0">
                <a:solidFill>
                  <a:srgbClr val="000000"/>
                </a:solidFill>
                <a:latin typeface="Georgia" panose="02040502050405020303" pitchFamily="18" charset="0"/>
              </a:rPr>
              <a:t>Justice-legal involvement: $30 billion</a:t>
            </a:r>
          </a:p>
          <a:p>
            <a:pPr marL="865188" lvl="1" indent="-225425">
              <a:lnSpc>
                <a:spcPct val="100000"/>
              </a:lnSpc>
              <a:spcBef>
                <a:spcPts val="0"/>
              </a:spcBef>
              <a:buClr>
                <a:schemeClr val="dk2"/>
              </a:buClr>
              <a:buSzPts val="2800"/>
            </a:pPr>
            <a:r>
              <a:rPr lang="en-US" dirty="0">
                <a:solidFill>
                  <a:srgbClr val="000000"/>
                </a:solidFill>
                <a:latin typeface="Georgia" panose="02040502050405020303" pitchFamily="18" charset="0"/>
              </a:rPr>
              <a:t>Premature mortality: $603 billion</a:t>
            </a:r>
          </a:p>
          <a:p>
            <a:pPr marL="460375" indent="-236538">
              <a:lnSpc>
                <a:spcPct val="100000"/>
              </a:lnSpc>
              <a:spcBef>
                <a:spcPts val="0"/>
              </a:spcBef>
              <a:buClr>
                <a:schemeClr val="dk2"/>
              </a:buClr>
              <a:buSzPts val="2800"/>
            </a:pPr>
            <a:endParaRPr lang="en-US" sz="1400" dirty="0">
              <a:solidFill>
                <a:srgbClr val="000000"/>
              </a:solidFill>
              <a:latin typeface="Georgia" panose="02040502050405020303" pitchFamily="18" charset="0"/>
            </a:endParaRPr>
          </a:p>
          <a:p>
            <a:pPr marL="460375" indent="-236538">
              <a:lnSpc>
                <a:spcPct val="100000"/>
              </a:lnSpc>
              <a:spcBef>
                <a:spcPts val="0"/>
              </a:spcBef>
              <a:buClr>
                <a:schemeClr val="dk2"/>
              </a:buClr>
              <a:buSzPts val="2800"/>
            </a:pPr>
            <a:r>
              <a:rPr lang="en-US" dirty="0">
                <a:solidFill>
                  <a:srgbClr val="000000"/>
                </a:solidFill>
                <a:latin typeface="Georgia" panose="02040502050405020303" pitchFamily="18" charset="0"/>
              </a:rPr>
              <a:t>The mean present value of averting an OUD, across all ages = $2.2 million</a:t>
            </a:r>
          </a:p>
        </p:txBody>
      </p:sp>
      <p:sp>
        <p:nvSpPr>
          <p:cNvPr id="133" name="Google Shape;133;p6"/>
          <p:cNvSpPr/>
          <p:nvPr/>
        </p:nvSpPr>
        <p:spPr>
          <a:xfrm>
            <a:off x="1" y="6674724"/>
            <a:ext cx="12192000" cy="183276"/>
          </a:xfrm>
          <a:prstGeom prst="rect">
            <a:avLst/>
          </a:prstGeom>
          <a:solidFill>
            <a:srgbClr val="C2E1E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 name="Slide Number Placeholder 1">
            <a:extLst>
              <a:ext uri="{FF2B5EF4-FFF2-40B4-BE49-F238E27FC236}">
                <a16:creationId xmlns:a16="http://schemas.microsoft.com/office/drawing/2014/main" id="{15C22669-263E-4362-B4A1-8D24C4C7ABF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909EBA"/>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909EBA"/>
              </a:solidFill>
              <a:effectLst/>
              <a:uLnTx/>
              <a:uFillTx/>
              <a:latin typeface="Arial"/>
              <a:cs typeface="Arial"/>
              <a:sym typeface="Arial"/>
            </a:endParaRPr>
          </a:p>
        </p:txBody>
      </p:sp>
      <p:pic>
        <p:nvPicPr>
          <p:cNvPr id="7" name="Google Shape;132;p6" descr="A picture containing logo&#10;&#10;Description automatically generated">
            <a:extLst>
              <a:ext uri="{FF2B5EF4-FFF2-40B4-BE49-F238E27FC236}">
                <a16:creationId xmlns:a16="http://schemas.microsoft.com/office/drawing/2014/main" id="{4468B26C-EBBD-4AF9-B1BD-49D63F83BD88}"/>
              </a:ext>
            </a:extLst>
          </p:cNvPr>
          <p:cNvPicPr preferRelativeResize="0"/>
          <p:nvPr/>
        </p:nvPicPr>
        <p:blipFill rotWithShape="1">
          <a:blip r:embed="rId3">
            <a:alphaModFix/>
          </a:blip>
          <a:srcRect/>
          <a:stretch/>
        </p:blipFill>
        <p:spPr>
          <a:xfrm>
            <a:off x="9549504" y="6177753"/>
            <a:ext cx="2196183" cy="496971"/>
          </a:xfrm>
          <a:prstGeom prst="rect">
            <a:avLst/>
          </a:prstGeom>
          <a:noFill/>
          <a:ln>
            <a:noFill/>
          </a:ln>
        </p:spPr>
      </p:pic>
    </p:spTree>
    <p:extLst>
      <p:ext uri="{BB962C8B-B14F-4D97-AF65-F5344CB8AC3E}">
        <p14:creationId xmlns:p14="http://schemas.microsoft.com/office/powerpoint/2010/main" val="27356721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ACB2-1783-4A00-A5BA-DFCD19390FC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60C9584-124C-445E-99ED-869544610E80}"/>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1F811961-2C18-476D-8592-6D4A5E657890}"/>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1919DB9D-9DC8-41C2-8CB6-B6A045C58D9B}"/>
              </a:ext>
            </a:extLst>
          </p:cNvPr>
          <p:cNvPicPr>
            <a:picLocks noChangeAspect="1"/>
          </p:cNvPicPr>
          <p:nvPr/>
        </p:nvPicPr>
        <p:blipFill rotWithShape="1">
          <a:blip r:embed="rId2"/>
          <a:srcRect t="23582"/>
          <a:stretch/>
        </p:blipFill>
        <p:spPr>
          <a:xfrm>
            <a:off x="-76200" y="0"/>
            <a:ext cx="12268200" cy="6934200"/>
          </a:xfrm>
          <a:prstGeom prst="rect">
            <a:avLst/>
          </a:prstGeom>
        </p:spPr>
      </p:pic>
      <p:pic>
        <p:nvPicPr>
          <p:cNvPr id="7" name="Picture 6">
            <a:extLst>
              <a:ext uri="{FF2B5EF4-FFF2-40B4-BE49-F238E27FC236}">
                <a16:creationId xmlns:a16="http://schemas.microsoft.com/office/drawing/2014/main" id="{FBF8450C-C6C3-4EA7-BBCC-82CE4E993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468" y="413916"/>
            <a:ext cx="7621064" cy="6030167"/>
          </a:xfrm>
          <a:prstGeom prst="rect">
            <a:avLst/>
          </a:prstGeom>
        </p:spPr>
      </p:pic>
      <p:sp>
        <p:nvSpPr>
          <p:cNvPr id="8" name="TextBox 7">
            <a:extLst>
              <a:ext uri="{FF2B5EF4-FFF2-40B4-BE49-F238E27FC236}">
                <a16:creationId xmlns:a16="http://schemas.microsoft.com/office/drawing/2014/main" id="{D584B9C4-A827-484F-80AB-532991E68A58}"/>
              </a:ext>
            </a:extLst>
          </p:cNvPr>
          <p:cNvSpPr txBox="1"/>
          <p:nvPr/>
        </p:nvSpPr>
        <p:spPr>
          <a:xfrm>
            <a:off x="4269375" y="645469"/>
            <a:ext cx="4125687" cy="461665"/>
          </a:xfrm>
          <a:prstGeom prst="rect">
            <a:avLst/>
          </a:prstGeom>
          <a:noFill/>
        </p:spPr>
        <p:txBody>
          <a:bodyPr wrap="square">
            <a:spAutoFit/>
          </a:bodyPr>
          <a:lstStyle/>
          <a:p>
            <a:r>
              <a:rPr lang="en-US" sz="2400" b="1" dirty="0">
                <a:hlinkClick r:id="rId4"/>
              </a:rPr>
              <a:t>https://cabridge.org/</a:t>
            </a:r>
            <a:r>
              <a:rPr lang="en-US" sz="2400" b="1" dirty="0"/>
              <a:t> </a:t>
            </a:r>
          </a:p>
        </p:txBody>
      </p:sp>
    </p:spTree>
    <p:extLst>
      <p:ext uri="{BB962C8B-B14F-4D97-AF65-F5344CB8AC3E}">
        <p14:creationId xmlns:p14="http://schemas.microsoft.com/office/powerpoint/2010/main" val="340625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322C6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85947-7AE7-426F-B229-44D74B31372E}"/>
              </a:ext>
            </a:extLst>
          </p:cNvPr>
          <p:cNvSpPr>
            <a:spLocks noGrp="1"/>
          </p:cNvSpPr>
          <p:nvPr>
            <p:ph type="title"/>
          </p:nvPr>
        </p:nvSpPr>
        <p:spPr>
          <a:xfrm>
            <a:off x="762000" y="5316537"/>
            <a:ext cx="10972800" cy="1541463"/>
          </a:xfrm>
          <a:solidFill>
            <a:srgbClr val="322C69"/>
          </a:solidFill>
        </p:spPr>
        <p:txBody>
          <a:bodyPr>
            <a:normAutofit fontScale="90000"/>
          </a:bodyPr>
          <a:lstStyle/>
          <a:p>
            <a:r>
              <a:rPr lang="en-US" sz="4900" dirty="0"/>
              <a:t>Thank you!!!</a:t>
            </a:r>
            <a:br>
              <a:rPr lang="en-US" dirty="0"/>
            </a:br>
            <a:br>
              <a:rPr lang="en-US" dirty="0"/>
            </a:br>
            <a:br>
              <a:rPr lang="en-US" dirty="0"/>
            </a:br>
            <a:br>
              <a:rPr lang="en-US" dirty="0"/>
            </a:br>
            <a:br>
              <a:rPr lang="en-US" dirty="0"/>
            </a:br>
            <a:r>
              <a:rPr lang="en-US" dirty="0"/>
              <a:t>Websites:</a:t>
            </a:r>
            <a:br>
              <a:rPr lang="en-US" dirty="0"/>
            </a:br>
            <a:r>
              <a:rPr lang="en-US" dirty="0">
                <a:solidFill>
                  <a:srgbClr val="DDFD69"/>
                </a:solidFill>
                <a:hlinkClick r:id="rId2">
                  <a:extLst>
                    <a:ext uri="{A12FA001-AC4F-418D-AE19-62706E023703}">
                      <ahyp:hlinkClr xmlns:ahyp="http://schemas.microsoft.com/office/drawing/2018/hyperlinkcolor" val="tx"/>
                    </a:ext>
                  </a:extLst>
                </a:hlinkClick>
              </a:rPr>
              <a:t>https://www.drugabuse.gov/ed-buprenorphine</a:t>
            </a:r>
            <a:r>
              <a:rPr lang="en-US" dirty="0">
                <a:solidFill>
                  <a:srgbClr val="DDFD69"/>
                </a:solidFill>
              </a:rPr>
              <a:t> </a:t>
            </a:r>
            <a:br>
              <a:rPr lang="en-US" dirty="0">
                <a:solidFill>
                  <a:srgbClr val="DDFD69"/>
                </a:solidFill>
              </a:rPr>
            </a:br>
            <a:r>
              <a:rPr lang="en-US" dirty="0">
                <a:solidFill>
                  <a:srgbClr val="DDFD69"/>
                </a:solidFill>
                <a:hlinkClick r:id="rId3">
                  <a:extLst>
                    <a:ext uri="{A12FA001-AC4F-418D-AE19-62706E023703}">
                      <ahyp:hlinkClr xmlns:ahyp="http://schemas.microsoft.com/office/drawing/2018/hyperlinkcolor" val="tx"/>
                    </a:ext>
                  </a:extLst>
                </a:hlinkClick>
              </a:rPr>
              <a:t>https://medicine.yale.edu/edbup/</a:t>
            </a:r>
            <a:r>
              <a:rPr lang="en-US" dirty="0">
                <a:solidFill>
                  <a:srgbClr val="DDFD69"/>
                </a:solidFill>
              </a:rPr>
              <a:t> </a:t>
            </a:r>
            <a:br>
              <a:rPr lang="en-US" dirty="0">
                <a:solidFill>
                  <a:srgbClr val="DDFD69"/>
                </a:solidFill>
              </a:rPr>
            </a:br>
            <a:br>
              <a:rPr lang="en-US" dirty="0">
                <a:solidFill>
                  <a:srgbClr val="DDFD69"/>
                </a:solidFill>
              </a:rPr>
            </a:br>
            <a:endParaRPr lang="en-US" dirty="0">
              <a:solidFill>
                <a:srgbClr val="DDFD69"/>
              </a:solidFill>
            </a:endParaRPr>
          </a:p>
        </p:txBody>
      </p:sp>
      <p:pic>
        <p:nvPicPr>
          <p:cNvPr id="4" name="Picture 3">
            <a:extLst>
              <a:ext uri="{FF2B5EF4-FFF2-40B4-BE49-F238E27FC236}">
                <a16:creationId xmlns:a16="http://schemas.microsoft.com/office/drawing/2014/main" id="{331B7AE1-7AEC-45DA-BC66-4B380761E05F}"/>
              </a:ext>
            </a:extLst>
          </p:cNvPr>
          <p:cNvPicPr>
            <a:picLocks noChangeAspect="1"/>
          </p:cNvPicPr>
          <p:nvPr/>
        </p:nvPicPr>
        <p:blipFill rotWithShape="1">
          <a:blip r:embed="rId4">
            <a:extLst>
              <a:ext uri="{28A0092B-C50C-407E-A947-70E740481C1C}">
                <a14:useLocalDpi xmlns:a14="http://schemas.microsoft.com/office/drawing/2010/main" val="0"/>
              </a:ext>
            </a:extLst>
          </a:blip>
          <a:srcRect t="7544" b="10940"/>
          <a:stretch/>
        </p:blipFill>
        <p:spPr>
          <a:xfrm>
            <a:off x="2362200" y="1394460"/>
            <a:ext cx="8458200" cy="2034540"/>
          </a:xfrm>
          <a:prstGeom prst="rect">
            <a:avLst/>
          </a:prstGeom>
        </p:spPr>
      </p:pic>
    </p:spTree>
    <p:extLst>
      <p:ext uri="{BB962C8B-B14F-4D97-AF65-F5344CB8AC3E}">
        <p14:creationId xmlns:p14="http://schemas.microsoft.com/office/powerpoint/2010/main" val="35172271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AB309A5-8EF3-49F1-8FF3-21508364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840" y="0"/>
            <a:ext cx="9864381" cy="6858000"/>
          </a:xfrm>
          <a:prstGeom prst="rect">
            <a:avLst/>
          </a:prstGeom>
        </p:spPr>
      </p:pic>
    </p:spTree>
    <p:extLst>
      <p:ext uri="{BB962C8B-B14F-4D97-AF65-F5344CB8AC3E}">
        <p14:creationId xmlns:p14="http://schemas.microsoft.com/office/powerpoint/2010/main" val="5800412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E5CD123D-2EE3-4000-AA91-8A0491974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2312" y="0"/>
            <a:ext cx="6015513" cy="6858000"/>
          </a:xfrm>
          <a:prstGeom prst="rect">
            <a:avLst/>
          </a:prstGeom>
        </p:spPr>
      </p:pic>
      <p:sp>
        <p:nvSpPr>
          <p:cNvPr id="7" name="TextBox 6">
            <a:extLst>
              <a:ext uri="{FF2B5EF4-FFF2-40B4-BE49-F238E27FC236}">
                <a16:creationId xmlns:a16="http://schemas.microsoft.com/office/drawing/2014/main" id="{DEC3CD7C-C846-4172-A1F7-863FABA7D27D}"/>
              </a:ext>
            </a:extLst>
          </p:cNvPr>
          <p:cNvSpPr txBox="1"/>
          <p:nvPr/>
        </p:nvSpPr>
        <p:spPr>
          <a:xfrm>
            <a:off x="269966" y="2782669"/>
            <a:ext cx="3718560" cy="1015663"/>
          </a:xfrm>
          <a:prstGeom prst="rect">
            <a:avLst/>
          </a:prstGeom>
          <a:noFill/>
        </p:spPr>
        <p:txBody>
          <a:bodyPr wrap="square">
            <a:spAutoFit/>
          </a:bodyPr>
          <a:lstStyle/>
          <a:p>
            <a:r>
              <a:rPr lang="en-US" sz="2000" b="1" dirty="0">
                <a:solidFill>
                  <a:srgbClr val="56C7AA"/>
                </a:solidFill>
                <a:hlinkClick r:id="rId3">
                  <a:extLst>
                    <a:ext uri="{A12FA001-AC4F-418D-AE19-62706E023703}">
                      <ahyp:hlinkClr xmlns:ahyp="http://schemas.microsoft.com/office/drawing/2018/hyperlinkcolor" val="tx"/>
                    </a:ext>
                  </a:extLst>
                </a:hlinkClick>
              </a:rPr>
              <a:t>https://cabridge.org/resource/buprenorphine-bup-hospital-quick-start</a:t>
            </a:r>
            <a:r>
              <a:rPr lang="en-US" sz="2000" b="1" dirty="0">
                <a:solidFill>
                  <a:schemeClr val="bg2">
                    <a:lumMod val="25000"/>
                  </a:schemeClr>
                </a:solidFill>
                <a:hlinkClick r:id="rId3">
                  <a:extLst>
                    <a:ext uri="{A12FA001-AC4F-418D-AE19-62706E023703}">
                      <ahyp:hlinkClr xmlns:ahyp="http://schemas.microsoft.com/office/drawing/2018/hyperlinkcolor" val="tx"/>
                    </a:ext>
                  </a:extLst>
                </a:hlinkClick>
              </a:rPr>
              <a:t>/</a:t>
            </a:r>
            <a:r>
              <a:rPr lang="en-US" sz="2000" b="1" dirty="0">
                <a:solidFill>
                  <a:schemeClr val="bg2">
                    <a:lumMod val="25000"/>
                  </a:schemeClr>
                </a:solidFill>
              </a:rPr>
              <a:t> </a:t>
            </a:r>
          </a:p>
        </p:txBody>
      </p:sp>
    </p:spTree>
    <p:extLst>
      <p:ext uri="{BB962C8B-B14F-4D97-AF65-F5344CB8AC3E}">
        <p14:creationId xmlns:p14="http://schemas.microsoft.com/office/powerpoint/2010/main" val="2155286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6B3F2E-3B5E-4A6B-B60E-A6306DBD9663}"/>
              </a:ext>
            </a:extLst>
          </p:cNvPr>
          <p:cNvSpPr>
            <a:spLocks noGrp="1"/>
          </p:cNvSpPr>
          <p:nvPr>
            <p:ph type="body" sz="quarter" idx="10"/>
          </p:nvPr>
        </p:nvSpPr>
        <p:spPr>
          <a:xfrm>
            <a:off x="687137" y="4038600"/>
            <a:ext cx="10972800" cy="914400"/>
          </a:xfrm>
        </p:spPr>
        <p:txBody>
          <a:bodyPr/>
          <a:lstStyle/>
          <a:p>
            <a:endParaRPr lang="en-US" dirty="0"/>
          </a:p>
        </p:txBody>
      </p:sp>
      <p:pic>
        <p:nvPicPr>
          <p:cNvPr id="6" name="Picture 5">
            <a:extLst>
              <a:ext uri="{FF2B5EF4-FFF2-40B4-BE49-F238E27FC236}">
                <a16:creationId xmlns:a16="http://schemas.microsoft.com/office/drawing/2014/main" id="{B96D59C3-3C08-4EF2-A835-A54D01DF247F}"/>
              </a:ext>
            </a:extLst>
          </p:cNvPr>
          <p:cNvPicPr>
            <a:picLocks noChangeAspect="1"/>
          </p:cNvPicPr>
          <p:nvPr/>
        </p:nvPicPr>
        <p:blipFill rotWithShape="1">
          <a:blip r:embed="rId2">
            <a:extLst>
              <a:ext uri="{28A0092B-C50C-407E-A947-70E740481C1C}">
                <a14:useLocalDpi xmlns:a14="http://schemas.microsoft.com/office/drawing/2010/main" val="0"/>
              </a:ext>
            </a:extLst>
          </a:blip>
          <a:srcRect r="8125" b="15168"/>
          <a:stretch/>
        </p:blipFill>
        <p:spPr>
          <a:xfrm>
            <a:off x="78874" y="216796"/>
            <a:ext cx="11581063" cy="5583113"/>
          </a:xfrm>
          <a:prstGeom prst="rect">
            <a:avLst/>
          </a:prstGeom>
        </p:spPr>
      </p:pic>
      <p:sp>
        <p:nvSpPr>
          <p:cNvPr id="7" name="Rectangle 6">
            <a:extLst>
              <a:ext uri="{FF2B5EF4-FFF2-40B4-BE49-F238E27FC236}">
                <a16:creationId xmlns:a16="http://schemas.microsoft.com/office/drawing/2014/main" id="{E6558962-CE1A-4225-BD91-AEB6CA4C8BD4}"/>
              </a:ext>
            </a:extLst>
          </p:cNvPr>
          <p:cNvSpPr/>
          <p:nvPr/>
        </p:nvSpPr>
        <p:spPr>
          <a:xfrm>
            <a:off x="78874" y="5965650"/>
            <a:ext cx="35766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a:ea typeface="+mn-ea"/>
                <a:cs typeface="+mn-cs"/>
                <a:hlinkClick r:id="rId3"/>
              </a:rPr>
              <a:t>https://www.stop-overdose.org/</a:t>
            </a:r>
            <a:r>
              <a:rPr kumimoji="0" lang="en-US" sz="1800" b="0" i="0" u="none" strike="noStrike" kern="1200" cap="none" spc="0" normalizeH="0" baseline="0" noProof="0" dirty="0">
                <a:ln>
                  <a:noFill/>
                </a:ln>
                <a:solidFill>
                  <a:srgbClr val="000000"/>
                </a:solidFill>
                <a:effectLst/>
                <a:uLnTx/>
                <a:uFillTx/>
                <a:latin typeface="Georgia"/>
                <a:ea typeface="+mn-ea"/>
                <a:cs typeface="+mn-cs"/>
              </a:rPr>
              <a:t> </a:t>
            </a:r>
          </a:p>
        </p:txBody>
      </p:sp>
      <p:sp>
        <p:nvSpPr>
          <p:cNvPr id="8" name="Rectangle 7">
            <a:extLst>
              <a:ext uri="{FF2B5EF4-FFF2-40B4-BE49-F238E27FC236}">
                <a16:creationId xmlns:a16="http://schemas.microsoft.com/office/drawing/2014/main" id="{025DDF5A-B3CA-467B-8A0F-5046A8C066C3}"/>
              </a:ext>
            </a:extLst>
          </p:cNvPr>
          <p:cNvSpPr/>
          <p:nvPr/>
        </p:nvSpPr>
        <p:spPr>
          <a:xfrm>
            <a:off x="2590800" y="2406036"/>
            <a:ext cx="7086600" cy="1015663"/>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Recent CDC data for the 12-month period ending in </a:t>
            </a:r>
            <a:r>
              <a:rPr lang="en-US" dirty="0">
                <a:solidFill>
                  <a:srgbClr val="000000"/>
                </a:solidFill>
                <a:latin typeface="Georgia" panose="02040502050405020303" pitchFamily="18" charset="0"/>
              </a:rPr>
              <a:t>April</a:t>
            </a: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2021 100,306 people in a single year</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275 people lost in a single day</a:t>
            </a:r>
          </a:p>
        </p:txBody>
      </p:sp>
      <p:pic>
        <p:nvPicPr>
          <p:cNvPr id="10" name="Picture 9">
            <a:extLst>
              <a:ext uri="{FF2B5EF4-FFF2-40B4-BE49-F238E27FC236}">
                <a16:creationId xmlns:a16="http://schemas.microsoft.com/office/drawing/2014/main" id="{184B0691-BB58-4666-AAA7-9ED3E2149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9131" y="5939122"/>
            <a:ext cx="2357420" cy="955375"/>
          </a:xfrm>
          <a:prstGeom prst="rect">
            <a:avLst/>
          </a:prstGeom>
        </p:spPr>
      </p:pic>
    </p:spTree>
    <p:extLst>
      <p:ext uri="{BB962C8B-B14F-4D97-AF65-F5344CB8AC3E}">
        <p14:creationId xmlns:p14="http://schemas.microsoft.com/office/powerpoint/2010/main" val="1685020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322C6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7D25E8-6AB9-4893-A232-454F4559CD32}"/>
              </a:ext>
            </a:extLst>
          </p:cNvPr>
          <p:cNvSpPr>
            <a:spLocks noGrp="1"/>
          </p:cNvSpPr>
          <p:nvPr>
            <p:ph type="title"/>
          </p:nvPr>
        </p:nvSpPr>
        <p:spPr>
          <a:xfrm>
            <a:off x="2819400" y="2209800"/>
            <a:ext cx="8610600" cy="1524000"/>
          </a:xfrm>
          <a:noFill/>
        </p:spPr>
        <p:txBody>
          <a:bodyPr>
            <a:normAutofit fontScale="90000"/>
          </a:bodyPr>
          <a:lstStyle/>
          <a:p>
            <a:pPr algn="ctr"/>
            <a:br>
              <a:rPr lang="en-US" b="1" dirty="0"/>
            </a:br>
            <a:br>
              <a:rPr lang="en-US" b="1" dirty="0"/>
            </a:br>
            <a:br>
              <a:rPr lang="en-US" b="1" dirty="0"/>
            </a:br>
            <a:r>
              <a:rPr lang="en-US" sz="6000" b="1" dirty="0">
                <a:latin typeface="Baskerville Old Face" panose="02020602080505020303" pitchFamily="18" charset="0"/>
              </a:rPr>
              <a:t>Treatment Works</a:t>
            </a:r>
            <a:endParaRPr lang="en-US" sz="6000" dirty="0">
              <a:latin typeface="Baskerville Old Face" panose="02020602080505020303" pitchFamily="18" charset="0"/>
            </a:endParaRPr>
          </a:p>
        </p:txBody>
      </p:sp>
      <p:sp>
        <p:nvSpPr>
          <p:cNvPr id="2" name="TextBox 1">
            <a:extLst>
              <a:ext uri="{FF2B5EF4-FFF2-40B4-BE49-F238E27FC236}">
                <a16:creationId xmlns:a16="http://schemas.microsoft.com/office/drawing/2014/main" id="{9FEE885F-8470-4F4A-AC2E-2D38CF3047BE}"/>
              </a:ext>
            </a:extLst>
          </p:cNvPr>
          <p:cNvSpPr txBox="1"/>
          <p:nvPr/>
        </p:nvSpPr>
        <p:spPr>
          <a:xfrm>
            <a:off x="1447800" y="914400"/>
            <a:ext cx="53340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Georgia"/>
                <a:ea typeface="+mn-ea"/>
                <a:cs typeface="+mn-cs"/>
              </a:rPr>
              <a:t>We Know…</a:t>
            </a:r>
          </a:p>
        </p:txBody>
      </p:sp>
    </p:spTree>
    <p:extLst>
      <p:ext uri="{BB962C8B-B14F-4D97-AF65-F5344CB8AC3E}">
        <p14:creationId xmlns:p14="http://schemas.microsoft.com/office/powerpoint/2010/main" val="390442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B5BFC8-FF2B-4B2F-A8F9-4F00AD083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40" y="0"/>
            <a:ext cx="11914519" cy="6858000"/>
          </a:xfrm>
          <a:prstGeom prst="rect">
            <a:avLst/>
          </a:prstGeom>
        </p:spPr>
      </p:pic>
    </p:spTree>
    <p:extLst>
      <p:ext uri="{BB962C8B-B14F-4D97-AF65-F5344CB8AC3E}">
        <p14:creationId xmlns:p14="http://schemas.microsoft.com/office/powerpoint/2010/main" val="4001259982"/>
      </p:ext>
    </p:extLst>
  </p:cSld>
  <p:clrMapOvr>
    <a:masterClrMapping/>
  </p:clrMapOvr>
</p:sld>
</file>

<file path=ppt/theme/theme1.xml><?xml version="1.0" encoding="utf-8"?>
<a:theme xmlns:a="http://schemas.openxmlformats.org/drawingml/2006/main" name="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CHERISH White">
      <a:dk1>
        <a:srgbClr val="3E659A"/>
      </a:dk1>
      <a:lt1>
        <a:srgbClr val="FFFFFF"/>
      </a:lt1>
      <a:dk2>
        <a:srgbClr val="525252"/>
      </a:dk2>
      <a:lt2>
        <a:srgbClr val="FFFFFF"/>
      </a:lt2>
      <a:accent1>
        <a:srgbClr val="3E659A"/>
      </a:accent1>
      <a:accent2>
        <a:srgbClr val="158A48"/>
      </a:accent2>
      <a:accent3>
        <a:srgbClr val="525252"/>
      </a:accent3>
      <a:accent4>
        <a:srgbClr val="3A7D8C"/>
      </a:accent4>
      <a:accent5>
        <a:srgbClr val="A5A5A5"/>
      </a:accent5>
      <a:accent6>
        <a:srgbClr val="327AB7"/>
      </a:accent6>
      <a:hlink>
        <a:srgbClr val="7EC8A0"/>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212745"/>
      </a:dk2>
      <a:lt2>
        <a:srgbClr val="B4DCFA"/>
      </a:lt2>
      <a:accent1>
        <a:srgbClr val="31479F"/>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1">
      <a:dk1>
        <a:sysClr val="windowText" lastClr="000000"/>
      </a:dk1>
      <a:lt1>
        <a:sysClr val="window" lastClr="FFFFFF"/>
      </a:lt1>
      <a:dk2>
        <a:srgbClr val="212745"/>
      </a:dk2>
      <a:lt2>
        <a:srgbClr val="B4DCFA"/>
      </a:lt2>
      <a:accent1>
        <a:srgbClr val="31479F"/>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STR TA">
      <a:dk1>
        <a:sysClr val="windowText" lastClr="000000"/>
      </a:dk1>
      <a:lt1>
        <a:sysClr val="window" lastClr="FFFFFF"/>
      </a:lt1>
      <a:dk2>
        <a:srgbClr val="174F7B"/>
      </a:dk2>
      <a:lt2>
        <a:srgbClr val="EEECE1"/>
      </a:lt2>
      <a:accent1>
        <a:srgbClr val="234264"/>
      </a:accent1>
      <a:accent2>
        <a:srgbClr val="A13F1D"/>
      </a:accent2>
      <a:accent3>
        <a:srgbClr val="34672C"/>
      </a:accent3>
      <a:accent4>
        <a:srgbClr val="C19421"/>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21096</TotalTime>
  <Words>3681</Words>
  <Application>Microsoft Office PowerPoint</Application>
  <PresentationFormat>Widescreen</PresentationFormat>
  <Paragraphs>480</Paragraphs>
  <Slides>63</Slides>
  <Notes>12</Notes>
  <HiddenSlides>0</HiddenSlides>
  <MMClips>0</MMClips>
  <ScaleCrop>false</ScaleCrop>
  <HeadingPairs>
    <vt:vector size="6" baseType="variant">
      <vt:variant>
        <vt:lpstr>Fonts Used</vt:lpstr>
      </vt:variant>
      <vt:variant>
        <vt:i4>20</vt:i4>
      </vt:variant>
      <vt:variant>
        <vt:lpstr>Theme</vt:lpstr>
      </vt:variant>
      <vt:variant>
        <vt:i4>13</vt:i4>
      </vt:variant>
      <vt:variant>
        <vt:lpstr>Slide Titles</vt:lpstr>
      </vt:variant>
      <vt:variant>
        <vt:i4>63</vt:i4>
      </vt:variant>
    </vt:vector>
  </HeadingPairs>
  <TitlesOfParts>
    <vt:vector size="96" baseType="lpstr">
      <vt:lpstr>Adobe Gothic Std B</vt:lpstr>
      <vt:lpstr>-apple-system</vt:lpstr>
      <vt:lpstr>Arial</vt:lpstr>
      <vt:lpstr>Arial Unicode MS</vt:lpstr>
      <vt:lpstr>Baskerville Old Face</vt:lpstr>
      <vt:lpstr>Calibri</vt:lpstr>
      <vt:lpstr>Calibri Light</vt:lpstr>
      <vt:lpstr>Cambria</vt:lpstr>
      <vt:lpstr>Franklin Gothic Book</vt:lpstr>
      <vt:lpstr>Franklin Gothic Medium</vt:lpstr>
      <vt:lpstr>Garamond</vt:lpstr>
      <vt:lpstr>Gentona</vt:lpstr>
      <vt:lpstr>Georgia</vt:lpstr>
      <vt:lpstr>Georgia </vt:lpstr>
      <vt:lpstr>Helvetica</vt:lpstr>
      <vt:lpstr>Montserrat</vt:lpstr>
      <vt:lpstr>Source Sans Pro</vt:lpstr>
      <vt:lpstr>Times New Roman</vt:lpstr>
      <vt:lpstr>Wingdings</vt:lpstr>
      <vt:lpstr>YaleNew</vt:lpstr>
      <vt:lpstr>Content Slides</vt:lpstr>
      <vt:lpstr>1_Office Theme</vt:lpstr>
      <vt:lpstr>3_Office Theme</vt:lpstr>
      <vt:lpstr>2_Office Theme</vt:lpstr>
      <vt:lpstr>8_Office Theme</vt:lpstr>
      <vt:lpstr>7_Office Theme</vt:lpstr>
      <vt:lpstr>1_Content Slides</vt:lpstr>
      <vt:lpstr>4_Office Theme</vt:lpstr>
      <vt:lpstr>11_Office Theme</vt:lpstr>
      <vt:lpstr>5_Office Theme</vt:lpstr>
      <vt:lpstr>2_Content Slides</vt:lpstr>
      <vt:lpstr>3_Content Slides</vt:lpstr>
      <vt:lpstr>Office Theme</vt:lpstr>
      <vt:lpstr>PowerPoint Presentation</vt:lpstr>
      <vt:lpstr>PowerPoint Presentation</vt:lpstr>
      <vt:lpstr>      We Know…</vt:lpstr>
      <vt:lpstr>PowerPoint Presentation</vt:lpstr>
      <vt:lpstr>Evolution of Drivers of Overdose Deaths, All Ages Analgesics  Heroin  Fentanyl       Stimulants</vt:lpstr>
      <vt:lpstr>Economic Burden From: The Cost of Opioid Use Disorder and the Value of Aversion Murphy, SM. Drug and alcohol dependence. 217 (2020): 108382. doi: 10.1016/j.drugalcdep.2020.108382</vt:lpstr>
      <vt:lpstr>PowerPoint Presentation</vt:lpstr>
      <vt:lpstr>   Treatment Works</vt:lpstr>
      <vt:lpstr>PowerPoint Presentation</vt:lpstr>
      <vt:lpstr>PowerPoint Presentation</vt:lpstr>
      <vt:lpstr>PowerPoint Presentation</vt:lpstr>
      <vt:lpstr>     We Know…</vt:lpstr>
      <vt:lpstr>PowerPoint Presentation</vt:lpstr>
      <vt:lpstr>PowerPoint Presentation</vt:lpstr>
      <vt:lpstr>COVID 19 Collides with the Opioid Epidemic </vt:lpstr>
      <vt:lpstr>Leveraging existing infrastructure for clinical  data collection/population health</vt:lpstr>
      <vt:lpstr>    We Know…</vt:lpstr>
      <vt:lpstr>PowerPoint Presentation</vt:lpstr>
      <vt:lpstr>    We Know…</vt:lpstr>
      <vt:lpstr>PowerPoint Presentation</vt:lpstr>
      <vt:lpstr>PowerPoint Presentation</vt:lpstr>
      <vt:lpstr>PowerPoint Presentation</vt:lpstr>
      <vt:lpstr>PowerPoint Presentation</vt:lpstr>
      <vt:lpstr>PowerPoint Presentation</vt:lpstr>
      <vt:lpstr>     We Learned…</vt:lpstr>
      <vt:lpstr>CTN-0069 Project ED Health   Opioid Use Disorder in the Emergency Department   </vt:lpstr>
      <vt:lpstr>PowerPoint Presentation</vt:lpstr>
      <vt:lpstr>PowerPoint Presentation</vt:lpstr>
      <vt:lpstr>              NIDA CTN-0079 ED-CONNECT     Implementation of ED-BUP programs in rural and urban settings                                 with high need and limited resources</vt:lpstr>
      <vt:lpstr>PowerPoint Presentation</vt:lpstr>
      <vt:lpstr>PowerPoint Presentation</vt:lpstr>
      <vt:lpstr>269 patients:   654 ED visits in 6-months prior to referral   381 ED visits in 6-months after referral (⬇ of 42%) 56% buprenorphine treatment adherence at 2- years</vt:lpstr>
      <vt:lpstr>Extra Motivation</vt:lpstr>
      <vt:lpstr>https://www.lac.org/assets/files/LAC-Report-Final-7.19.21.pdf</vt:lpstr>
      <vt:lpstr>PowerPoint Presentation</vt:lpstr>
      <vt:lpstr>PowerPoint Presentation</vt:lpstr>
      <vt:lpstr>Patient Themes (CTN 0069 &amp; 0079)</vt:lpstr>
      <vt:lpstr>Words Matter</vt:lpstr>
      <vt:lpstr>Patient Barriers</vt:lpstr>
      <vt:lpstr>Translating Research into Practice </vt:lpstr>
      <vt:lpstr>PowerPoint Presentation</vt:lpstr>
      <vt:lpstr>PowerPoint Presentation</vt:lpstr>
      <vt:lpstr>PowerPoint Presentation</vt:lpstr>
      <vt:lpstr>PowerPoint Presentation</vt:lpstr>
      <vt:lpstr>PowerPoint Presentation</vt:lpstr>
      <vt:lpstr>Buprenorphine  referral form</vt:lpstr>
      <vt:lpstr>PowerPoint Presentation</vt:lpstr>
      <vt:lpstr>BUP Initiation App (available in apple store and google)</vt:lpstr>
      <vt:lpstr> NIDA Website https://www.drugabuse.gov/ed-buprenorphine  </vt:lpstr>
      <vt:lpstr>Testing Innovative Treatments</vt:lpstr>
      <vt:lpstr>PowerPoint Presentation</vt:lpstr>
      <vt:lpstr>Outcomes </vt:lpstr>
      <vt:lpstr>Buprenorphine Dose Administered by MDs &amp; APPs             Each dot represents a unique patient encounter</vt:lpstr>
      <vt:lpstr>PowerPoint Presentation</vt:lpstr>
      <vt:lpstr>ED INNOVATION</vt:lpstr>
      <vt:lpstr>CTN 0099 Substance Use (POC Urine Testing)</vt:lpstr>
      <vt:lpstr>We Know…</vt:lpstr>
      <vt:lpstr>At the End of the Day……</vt:lpstr>
      <vt:lpstr>Offering ED-initiated buprenorphine is NOT a choice!!</vt:lpstr>
      <vt:lpstr>PowerPoint Presentation</vt:lpstr>
      <vt:lpstr>Thank you!!!     Websites: https://www.drugabuse.gov/ed-buprenorphine  https://medicine.yale.edu/edbup/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Martel, Shara</dc:creator>
  <cp:lastModifiedBy>Martel, Shara</cp:lastModifiedBy>
  <cp:revision>33</cp:revision>
  <cp:lastPrinted>2021-11-16T18:09:40Z</cp:lastPrinted>
  <dcterms:created xsi:type="dcterms:W3CDTF">2021-04-26T16:23:27Z</dcterms:created>
  <dcterms:modified xsi:type="dcterms:W3CDTF">2021-11-17T17:14:10Z</dcterms:modified>
</cp:coreProperties>
</file>