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8" r:id="rId2"/>
    <p:sldId id="284" r:id="rId3"/>
    <p:sldId id="291" r:id="rId4"/>
    <p:sldId id="292" r:id="rId5"/>
    <p:sldId id="260" r:id="rId6"/>
    <p:sldId id="293" r:id="rId7"/>
    <p:sldId id="347" r:id="rId8"/>
    <p:sldId id="281" r:id="rId9"/>
    <p:sldId id="301" r:id="rId10"/>
    <p:sldId id="345" r:id="rId11"/>
    <p:sldId id="257" r:id="rId12"/>
    <p:sldId id="294" r:id="rId13"/>
    <p:sldId id="295" r:id="rId14"/>
    <p:sldId id="296" r:id="rId15"/>
    <p:sldId id="272" r:id="rId16"/>
    <p:sldId id="297" r:id="rId17"/>
    <p:sldId id="346" r:id="rId18"/>
    <p:sldId id="34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ragh, Veronica M" initials="DVM" lastIdx="1" clrIdx="0"/>
  <p:cmAuthor id="2" name="Case, Colleen R" initials="CCR" lastIdx="5" clrIdx="1">
    <p:extLst>
      <p:ext uri="{19B8F6BF-5375-455C-9EA6-DF929625EA0E}">
        <p15:presenceInfo xmlns:p15="http://schemas.microsoft.com/office/powerpoint/2012/main" userId="S::colleen.case@med.uvm.edu::f4a6ec9b-c1a4-44e0-8354-07f1eea4c3db" providerId="AD"/>
      </p:ext>
    </p:extLst>
  </p:cmAuthor>
  <p:cmAuthor id="3" name="Zehle, Christa H" initials="ZCH" lastIdx="1" clrIdx="2">
    <p:extLst>
      <p:ext uri="{19B8F6BF-5375-455C-9EA6-DF929625EA0E}">
        <p15:presenceInfo xmlns:p15="http://schemas.microsoft.com/office/powerpoint/2012/main" userId="S::czehle@med.uvm.edu::d0b021d6-2f28-4728-8f07-8642e531a1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942"/>
    <a:srgbClr val="1A6C43"/>
    <a:srgbClr val="296937"/>
    <a:srgbClr val="0A2819"/>
    <a:srgbClr val="ADE2F7"/>
    <a:srgbClr val="CD9710"/>
    <a:srgbClr val="047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70"/>
  </p:normalViewPr>
  <p:slideViewPr>
    <p:cSldViewPr snapToGrid="0" snapToObjects="1">
      <p:cViewPr varScale="1">
        <p:scale>
          <a:sx n="102" d="100"/>
          <a:sy n="102" d="100"/>
        </p:scale>
        <p:origin x="1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07B7E-2426-47FF-BABA-46F93DE2941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9B6E41-3864-42CB-AB42-C8773A37A56A}">
      <dgm:prSet phldrT="[Text]"/>
      <dgm:spPr>
        <a:solidFill>
          <a:srgbClr val="ADE2F7">
            <a:alpha val="50000"/>
          </a:srgbClr>
        </a:solidFill>
      </dgm:spPr>
      <dgm:t>
        <a:bodyPr/>
        <a:lstStyle/>
        <a:p>
          <a:r>
            <a:rPr lang="en-US" dirty="0"/>
            <a:t>LCOM Missions</a:t>
          </a:r>
        </a:p>
      </dgm:t>
    </dgm:pt>
    <dgm:pt modelId="{B6BD173C-B5E7-4A27-B5C3-10C67C346CDE}" type="parTrans" cxnId="{AA72C7BA-7FA8-4273-8D69-40E6F2B08622}">
      <dgm:prSet/>
      <dgm:spPr/>
      <dgm:t>
        <a:bodyPr/>
        <a:lstStyle/>
        <a:p>
          <a:endParaRPr lang="en-US"/>
        </a:p>
      </dgm:t>
    </dgm:pt>
    <dgm:pt modelId="{5830B4F9-588F-48CA-B6A7-EDA790F8082F}" type="sibTrans" cxnId="{AA72C7BA-7FA8-4273-8D69-40E6F2B08622}">
      <dgm:prSet/>
      <dgm:spPr/>
      <dgm:t>
        <a:bodyPr/>
        <a:lstStyle/>
        <a:p>
          <a:endParaRPr lang="en-US"/>
        </a:p>
      </dgm:t>
    </dgm:pt>
    <dgm:pt modelId="{0C06C948-D3A8-46F3-8A83-71C938743454}">
      <dgm:prSet phldrT="[Text]" custT="1"/>
      <dgm:spPr>
        <a:solidFill>
          <a:srgbClr val="1A6C43">
            <a:alpha val="50000"/>
          </a:srgbClr>
        </a:solidFill>
      </dgm:spPr>
      <dgm:t>
        <a:bodyPr/>
        <a:lstStyle/>
        <a:p>
          <a:r>
            <a:rPr lang="en-US" sz="2400" b="1" dirty="0"/>
            <a:t>Clinical</a:t>
          </a:r>
        </a:p>
      </dgm:t>
    </dgm:pt>
    <dgm:pt modelId="{EBB085D9-A768-4254-97E6-5DDEB49EF19B}" type="parTrans" cxnId="{0479EDC1-B17C-4A43-853D-693BBE835E00}">
      <dgm:prSet/>
      <dgm:spPr/>
      <dgm:t>
        <a:bodyPr/>
        <a:lstStyle/>
        <a:p>
          <a:endParaRPr lang="en-US"/>
        </a:p>
      </dgm:t>
    </dgm:pt>
    <dgm:pt modelId="{A6D842EA-0E27-4BC5-8C1C-7F96E4517AA1}" type="sibTrans" cxnId="{0479EDC1-B17C-4A43-853D-693BBE835E00}">
      <dgm:prSet/>
      <dgm:spPr/>
      <dgm:t>
        <a:bodyPr/>
        <a:lstStyle/>
        <a:p>
          <a:endParaRPr lang="en-US"/>
        </a:p>
      </dgm:t>
    </dgm:pt>
    <dgm:pt modelId="{A77BD621-4229-4FE6-B866-C0FE0B391070}">
      <dgm:prSet phldrT="[Text]" custT="1"/>
      <dgm:spPr>
        <a:solidFill>
          <a:srgbClr val="CD9710">
            <a:alpha val="50000"/>
          </a:srgbClr>
        </a:solidFill>
      </dgm:spPr>
      <dgm:t>
        <a:bodyPr/>
        <a:lstStyle/>
        <a:p>
          <a:r>
            <a:rPr lang="en-US" sz="2400" b="1" dirty="0"/>
            <a:t>Research</a:t>
          </a:r>
        </a:p>
      </dgm:t>
    </dgm:pt>
    <dgm:pt modelId="{B2555F4A-6FDB-496D-A4BC-E8220040FD34}" type="parTrans" cxnId="{95FF3F67-8BCF-47D4-BB4B-4FE802AAAB14}">
      <dgm:prSet/>
      <dgm:spPr/>
      <dgm:t>
        <a:bodyPr/>
        <a:lstStyle/>
        <a:p>
          <a:endParaRPr lang="en-US"/>
        </a:p>
      </dgm:t>
    </dgm:pt>
    <dgm:pt modelId="{67F97C66-32AC-4DDB-8584-81AD10D1E906}" type="sibTrans" cxnId="{95FF3F67-8BCF-47D4-BB4B-4FE802AAAB14}">
      <dgm:prSet/>
      <dgm:spPr/>
      <dgm:t>
        <a:bodyPr/>
        <a:lstStyle/>
        <a:p>
          <a:endParaRPr lang="en-US"/>
        </a:p>
      </dgm:t>
    </dgm:pt>
    <dgm:pt modelId="{30B1DEE9-ED54-43A9-882B-C7B30E101532}">
      <dgm:prSet phldrT="[Text]" custT="1"/>
      <dgm:spPr>
        <a:solidFill>
          <a:srgbClr val="1A6C43">
            <a:alpha val="50000"/>
          </a:srgbClr>
        </a:solidFill>
      </dgm:spPr>
      <dgm:t>
        <a:bodyPr/>
        <a:lstStyle/>
        <a:p>
          <a:r>
            <a:rPr lang="en-US" sz="2400" b="1" dirty="0"/>
            <a:t>Community</a:t>
          </a:r>
        </a:p>
      </dgm:t>
    </dgm:pt>
    <dgm:pt modelId="{330EE283-A1EA-437E-8B42-9FE4B9E6C3C2}" type="parTrans" cxnId="{19FE9EE5-3DF5-42BB-87F1-0DF952B27600}">
      <dgm:prSet/>
      <dgm:spPr/>
      <dgm:t>
        <a:bodyPr/>
        <a:lstStyle/>
        <a:p>
          <a:endParaRPr lang="en-US"/>
        </a:p>
      </dgm:t>
    </dgm:pt>
    <dgm:pt modelId="{474BE2AE-DF41-4B08-9723-D9535B99ADCA}" type="sibTrans" cxnId="{19FE9EE5-3DF5-42BB-87F1-0DF952B27600}">
      <dgm:prSet/>
      <dgm:spPr/>
      <dgm:t>
        <a:bodyPr/>
        <a:lstStyle/>
        <a:p>
          <a:endParaRPr lang="en-US"/>
        </a:p>
      </dgm:t>
    </dgm:pt>
    <dgm:pt modelId="{DF07FE58-BC9A-4D95-BF57-B7257AC8B46F}">
      <dgm:prSet phldrT="[Text]" custT="1"/>
      <dgm:spPr>
        <a:solidFill>
          <a:srgbClr val="CD9710">
            <a:alpha val="50000"/>
          </a:srgbClr>
        </a:solidFill>
      </dgm:spPr>
      <dgm:t>
        <a:bodyPr/>
        <a:lstStyle/>
        <a:p>
          <a:r>
            <a:rPr lang="en-US" sz="2400" b="1" dirty="0"/>
            <a:t>Education </a:t>
          </a:r>
        </a:p>
      </dgm:t>
    </dgm:pt>
    <dgm:pt modelId="{13D1B81C-4EB4-4B1D-A800-E0B1764E61D6}" type="parTrans" cxnId="{2C275A23-8506-464C-A04E-7E725DC02506}">
      <dgm:prSet/>
      <dgm:spPr/>
      <dgm:t>
        <a:bodyPr/>
        <a:lstStyle/>
        <a:p>
          <a:endParaRPr lang="en-US"/>
        </a:p>
      </dgm:t>
    </dgm:pt>
    <dgm:pt modelId="{0405A75D-5900-4738-B5B2-5111A7C5017A}" type="sibTrans" cxnId="{2C275A23-8506-464C-A04E-7E725DC02506}">
      <dgm:prSet/>
      <dgm:spPr/>
      <dgm:t>
        <a:bodyPr/>
        <a:lstStyle/>
        <a:p>
          <a:endParaRPr lang="en-US"/>
        </a:p>
      </dgm:t>
    </dgm:pt>
    <dgm:pt modelId="{C37B7AF6-544B-4E89-ABB9-F23E2D6C4F95}" type="pres">
      <dgm:prSet presAssocID="{6E707B7E-2426-47FF-BABA-46F93DE29411}" presName="composite" presStyleCnt="0">
        <dgm:presLayoutVars>
          <dgm:chMax val="1"/>
          <dgm:dir/>
          <dgm:resizeHandles val="exact"/>
        </dgm:presLayoutVars>
      </dgm:prSet>
      <dgm:spPr/>
    </dgm:pt>
    <dgm:pt modelId="{3EC6F344-1EF1-499B-97BB-5C6730970BE2}" type="pres">
      <dgm:prSet presAssocID="{6E707B7E-2426-47FF-BABA-46F93DE29411}" presName="radial" presStyleCnt="0">
        <dgm:presLayoutVars>
          <dgm:animLvl val="ctr"/>
        </dgm:presLayoutVars>
      </dgm:prSet>
      <dgm:spPr/>
    </dgm:pt>
    <dgm:pt modelId="{0D7EF01F-0CE7-4654-84F1-CA28775B5487}" type="pres">
      <dgm:prSet presAssocID="{C09B6E41-3864-42CB-AB42-C8773A37A56A}" presName="centerShape" presStyleLbl="vennNode1" presStyleIdx="0" presStyleCnt="5"/>
      <dgm:spPr/>
    </dgm:pt>
    <dgm:pt modelId="{006216E5-D077-49ED-BE5D-F050C7EBFCC3}" type="pres">
      <dgm:prSet presAssocID="{0C06C948-D3A8-46F3-8A83-71C938743454}" presName="node" presStyleLbl="vennNode1" presStyleIdx="1" presStyleCnt="5" custScaleX="134492" custScaleY="128415">
        <dgm:presLayoutVars>
          <dgm:bulletEnabled val="1"/>
        </dgm:presLayoutVars>
      </dgm:prSet>
      <dgm:spPr/>
    </dgm:pt>
    <dgm:pt modelId="{41F05BA8-36A9-4C69-9309-153D3D71B234}" type="pres">
      <dgm:prSet presAssocID="{A77BD621-4229-4FE6-B866-C0FE0B391070}" presName="node" presStyleLbl="vennNode1" presStyleIdx="2" presStyleCnt="5" custScaleX="125833" custScaleY="126587" custRadScaleRad="102634" custRadScaleInc="-233">
        <dgm:presLayoutVars>
          <dgm:bulletEnabled val="1"/>
        </dgm:presLayoutVars>
      </dgm:prSet>
      <dgm:spPr/>
    </dgm:pt>
    <dgm:pt modelId="{3750EFCE-F9C8-485D-8B01-AB3A47E9F7E3}" type="pres">
      <dgm:prSet presAssocID="{30B1DEE9-ED54-43A9-882B-C7B30E101532}" presName="node" presStyleLbl="vennNode1" presStyleIdx="3" presStyleCnt="5" custScaleX="137653" custScaleY="121948">
        <dgm:presLayoutVars>
          <dgm:bulletEnabled val="1"/>
        </dgm:presLayoutVars>
      </dgm:prSet>
      <dgm:spPr/>
    </dgm:pt>
    <dgm:pt modelId="{C33DB939-D188-4F8C-B085-4ACDE25F0674}" type="pres">
      <dgm:prSet presAssocID="{DF07FE58-BC9A-4D95-BF57-B7257AC8B46F}" presName="node" presStyleLbl="vennNode1" presStyleIdx="4" presStyleCnt="5" custScaleX="126028" custScaleY="119730">
        <dgm:presLayoutVars>
          <dgm:bulletEnabled val="1"/>
        </dgm:presLayoutVars>
      </dgm:prSet>
      <dgm:spPr/>
    </dgm:pt>
  </dgm:ptLst>
  <dgm:cxnLst>
    <dgm:cxn modelId="{353F4100-52B6-4509-AF01-034C5C2F9A8E}" type="presOf" srcId="{A77BD621-4229-4FE6-B866-C0FE0B391070}" destId="{41F05BA8-36A9-4C69-9309-153D3D71B234}" srcOrd="0" destOrd="0" presId="urn:microsoft.com/office/officeart/2005/8/layout/radial3"/>
    <dgm:cxn modelId="{14897B11-EA82-4DE0-B1C1-DC7B8B8DBD71}" type="presOf" srcId="{6E707B7E-2426-47FF-BABA-46F93DE29411}" destId="{C37B7AF6-544B-4E89-ABB9-F23E2D6C4F95}" srcOrd="0" destOrd="0" presId="urn:microsoft.com/office/officeart/2005/8/layout/radial3"/>
    <dgm:cxn modelId="{F586D813-0F81-481F-BAFB-377FFC810C38}" type="presOf" srcId="{C09B6E41-3864-42CB-AB42-C8773A37A56A}" destId="{0D7EF01F-0CE7-4654-84F1-CA28775B5487}" srcOrd="0" destOrd="0" presId="urn:microsoft.com/office/officeart/2005/8/layout/radial3"/>
    <dgm:cxn modelId="{0F3E1D14-B595-4A68-952A-5C08E1E7D41F}" type="presOf" srcId="{0C06C948-D3A8-46F3-8A83-71C938743454}" destId="{006216E5-D077-49ED-BE5D-F050C7EBFCC3}" srcOrd="0" destOrd="0" presId="urn:microsoft.com/office/officeart/2005/8/layout/radial3"/>
    <dgm:cxn modelId="{2C275A23-8506-464C-A04E-7E725DC02506}" srcId="{C09B6E41-3864-42CB-AB42-C8773A37A56A}" destId="{DF07FE58-BC9A-4D95-BF57-B7257AC8B46F}" srcOrd="3" destOrd="0" parTransId="{13D1B81C-4EB4-4B1D-A800-E0B1764E61D6}" sibTransId="{0405A75D-5900-4738-B5B2-5111A7C5017A}"/>
    <dgm:cxn modelId="{95FF3F67-8BCF-47D4-BB4B-4FE802AAAB14}" srcId="{C09B6E41-3864-42CB-AB42-C8773A37A56A}" destId="{A77BD621-4229-4FE6-B866-C0FE0B391070}" srcOrd="1" destOrd="0" parTransId="{B2555F4A-6FDB-496D-A4BC-E8220040FD34}" sibTransId="{67F97C66-32AC-4DDB-8584-81AD10D1E906}"/>
    <dgm:cxn modelId="{1F89126F-BF93-4FBD-836E-497AE1B0A56A}" type="presOf" srcId="{30B1DEE9-ED54-43A9-882B-C7B30E101532}" destId="{3750EFCE-F9C8-485D-8B01-AB3A47E9F7E3}" srcOrd="0" destOrd="0" presId="urn:microsoft.com/office/officeart/2005/8/layout/radial3"/>
    <dgm:cxn modelId="{74982E6F-9229-4640-B0F0-34E05E240E40}" type="presOf" srcId="{DF07FE58-BC9A-4D95-BF57-B7257AC8B46F}" destId="{C33DB939-D188-4F8C-B085-4ACDE25F0674}" srcOrd="0" destOrd="0" presId="urn:microsoft.com/office/officeart/2005/8/layout/radial3"/>
    <dgm:cxn modelId="{AA72C7BA-7FA8-4273-8D69-40E6F2B08622}" srcId="{6E707B7E-2426-47FF-BABA-46F93DE29411}" destId="{C09B6E41-3864-42CB-AB42-C8773A37A56A}" srcOrd="0" destOrd="0" parTransId="{B6BD173C-B5E7-4A27-B5C3-10C67C346CDE}" sibTransId="{5830B4F9-588F-48CA-B6A7-EDA790F8082F}"/>
    <dgm:cxn modelId="{0479EDC1-B17C-4A43-853D-693BBE835E00}" srcId="{C09B6E41-3864-42CB-AB42-C8773A37A56A}" destId="{0C06C948-D3A8-46F3-8A83-71C938743454}" srcOrd="0" destOrd="0" parTransId="{EBB085D9-A768-4254-97E6-5DDEB49EF19B}" sibTransId="{A6D842EA-0E27-4BC5-8C1C-7F96E4517AA1}"/>
    <dgm:cxn modelId="{19FE9EE5-3DF5-42BB-87F1-0DF952B27600}" srcId="{C09B6E41-3864-42CB-AB42-C8773A37A56A}" destId="{30B1DEE9-ED54-43A9-882B-C7B30E101532}" srcOrd="2" destOrd="0" parTransId="{330EE283-A1EA-437E-8B42-9FE4B9E6C3C2}" sibTransId="{474BE2AE-DF41-4B08-9723-D9535B99ADCA}"/>
    <dgm:cxn modelId="{C780AA4C-D1DE-4B6B-BAB5-632DD32462FD}" type="presParOf" srcId="{C37B7AF6-544B-4E89-ABB9-F23E2D6C4F95}" destId="{3EC6F344-1EF1-499B-97BB-5C6730970BE2}" srcOrd="0" destOrd="0" presId="urn:microsoft.com/office/officeart/2005/8/layout/radial3"/>
    <dgm:cxn modelId="{CE0A5E75-2726-4816-8096-BA3B1BF497E9}" type="presParOf" srcId="{3EC6F344-1EF1-499B-97BB-5C6730970BE2}" destId="{0D7EF01F-0CE7-4654-84F1-CA28775B5487}" srcOrd="0" destOrd="0" presId="urn:microsoft.com/office/officeart/2005/8/layout/radial3"/>
    <dgm:cxn modelId="{633C2505-19D3-4BC5-9821-4A9B1E4CA916}" type="presParOf" srcId="{3EC6F344-1EF1-499B-97BB-5C6730970BE2}" destId="{006216E5-D077-49ED-BE5D-F050C7EBFCC3}" srcOrd="1" destOrd="0" presId="urn:microsoft.com/office/officeart/2005/8/layout/radial3"/>
    <dgm:cxn modelId="{97E8CCCE-1538-48E4-84D6-3F67A173D217}" type="presParOf" srcId="{3EC6F344-1EF1-499B-97BB-5C6730970BE2}" destId="{41F05BA8-36A9-4C69-9309-153D3D71B234}" srcOrd="2" destOrd="0" presId="urn:microsoft.com/office/officeart/2005/8/layout/radial3"/>
    <dgm:cxn modelId="{04764E62-25F6-4F0C-B88B-5A7FA81B3108}" type="presParOf" srcId="{3EC6F344-1EF1-499B-97BB-5C6730970BE2}" destId="{3750EFCE-F9C8-485D-8B01-AB3A47E9F7E3}" srcOrd="3" destOrd="0" presId="urn:microsoft.com/office/officeart/2005/8/layout/radial3"/>
    <dgm:cxn modelId="{ABA2CF26-6393-4972-8682-32D84F540D73}" type="presParOf" srcId="{3EC6F344-1EF1-499B-97BB-5C6730970BE2}" destId="{C33DB939-D188-4F8C-B085-4ACDE25F067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9A8559-A5EE-4B45-87C0-42C0131EDC4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</dgm:pt>
    <dgm:pt modelId="{F6159EB1-31D8-4000-AE70-889E34824F2D}">
      <dgm:prSet phldrT="[Text]"/>
      <dgm:spPr>
        <a:solidFill>
          <a:srgbClr val="1A6C4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Level Subcommittee</a:t>
          </a:r>
        </a:p>
      </dgm:t>
    </dgm:pt>
    <dgm:pt modelId="{62E96A71-D0EE-44C4-AF2D-B369AF8A7DA8}" type="parTrans" cxnId="{C4B298F0-1886-4298-AAC4-0B191F38F9BB}">
      <dgm:prSet/>
      <dgm:spPr/>
      <dgm:t>
        <a:bodyPr/>
        <a:lstStyle/>
        <a:p>
          <a:endParaRPr lang="en-US"/>
        </a:p>
      </dgm:t>
    </dgm:pt>
    <dgm:pt modelId="{BA3C2366-0482-43AE-908F-B0EC648D1853}" type="sibTrans" cxnId="{C4B298F0-1886-4298-AAC4-0B191F38F9BB}">
      <dgm:prSet/>
      <dgm:spPr/>
      <dgm:t>
        <a:bodyPr/>
        <a:lstStyle/>
        <a:p>
          <a:endParaRPr lang="en-US"/>
        </a:p>
      </dgm:t>
    </dgm:pt>
    <dgm:pt modelId="{CC810AB8-99D7-419D-AC9A-571AC146AF30}">
      <dgm:prSet phldrT="[Text]"/>
      <dgm:spPr>
        <a:solidFill>
          <a:srgbClr val="CD9710">
            <a:alpha val="50000"/>
          </a:srgbClr>
        </a:solidFill>
      </dgm:spPr>
      <dgm:t>
        <a:bodyPr/>
        <a:lstStyle/>
        <a:p>
          <a:pPr algn="ctr"/>
          <a:r>
            <a:rPr lang="en-US" dirty="0">
              <a:solidFill>
                <a:schemeClr val="tx1"/>
              </a:solidFill>
            </a:rPr>
            <a:t>Evaluation Subcommittee</a:t>
          </a:r>
        </a:p>
      </dgm:t>
    </dgm:pt>
    <dgm:pt modelId="{44A9AD6A-9914-4F04-A9FD-EA35A9068AE2}" type="parTrans" cxnId="{1E79A0F2-C0FC-446B-9FEE-872E9394E320}">
      <dgm:prSet/>
      <dgm:spPr/>
      <dgm:t>
        <a:bodyPr/>
        <a:lstStyle/>
        <a:p>
          <a:endParaRPr lang="en-US"/>
        </a:p>
      </dgm:t>
    </dgm:pt>
    <dgm:pt modelId="{FD000B58-9BF0-4349-ABAC-24433338BE6C}" type="sibTrans" cxnId="{1E79A0F2-C0FC-446B-9FEE-872E9394E320}">
      <dgm:prSet/>
      <dgm:spPr/>
      <dgm:t>
        <a:bodyPr/>
        <a:lstStyle/>
        <a:p>
          <a:endParaRPr lang="en-US"/>
        </a:p>
      </dgm:t>
    </dgm:pt>
    <dgm:pt modelId="{D5C76F1D-52BD-496D-BF27-A4F2BC2E2782}">
      <dgm:prSet phldrT="[Text]"/>
      <dgm:spPr>
        <a:solidFill>
          <a:srgbClr val="ADE2F7">
            <a:alpha val="50000"/>
          </a:srgbClr>
        </a:solidFill>
      </dgm:spPr>
      <dgm:t>
        <a:bodyPr/>
        <a:lstStyle/>
        <a:p>
          <a:pPr algn="ctr"/>
          <a:r>
            <a:rPr lang="en-US" dirty="0">
              <a:solidFill>
                <a:schemeClr val="tx1"/>
              </a:solidFill>
            </a:rPr>
            <a:t>Continuous Quality Improvement</a:t>
          </a:r>
        </a:p>
      </dgm:t>
    </dgm:pt>
    <dgm:pt modelId="{249F2632-5CB3-402C-B37A-2549F0D4C212}" type="parTrans" cxnId="{471BB09B-8AA0-456C-9D3A-FDC18DED9F19}">
      <dgm:prSet/>
      <dgm:spPr/>
      <dgm:t>
        <a:bodyPr/>
        <a:lstStyle/>
        <a:p>
          <a:endParaRPr lang="en-US"/>
        </a:p>
      </dgm:t>
    </dgm:pt>
    <dgm:pt modelId="{01DC099D-326A-4EBB-86D8-E72227985082}" type="sibTrans" cxnId="{471BB09B-8AA0-456C-9D3A-FDC18DED9F19}">
      <dgm:prSet/>
      <dgm:spPr/>
      <dgm:t>
        <a:bodyPr/>
        <a:lstStyle/>
        <a:p>
          <a:endParaRPr lang="en-US"/>
        </a:p>
      </dgm:t>
    </dgm:pt>
    <dgm:pt modelId="{5ECCA2FD-03AF-4B9A-B0B5-CC7C255E728B}" type="pres">
      <dgm:prSet presAssocID="{869A8559-A5EE-4B45-87C0-42C0131EDC4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F67FDCF-796C-4E99-BC22-80F31B15D29D}" type="pres">
      <dgm:prSet presAssocID="{F6159EB1-31D8-4000-AE70-889E34824F2D}" presName="root" presStyleCnt="0"/>
      <dgm:spPr/>
    </dgm:pt>
    <dgm:pt modelId="{31C79D08-42A1-4823-A980-8F6CF696CD0A}" type="pres">
      <dgm:prSet presAssocID="{F6159EB1-31D8-4000-AE70-889E34824F2D}" presName="rootComposite" presStyleCnt="0"/>
      <dgm:spPr/>
    </dgm:pt>
    <dgm:pt modelId="{972D1091-8766-4E9D-B478-41AB39380696}" type="pres">
      <dgm:prSet presAssocID="{F6159EB1-31D8-4000-AE70-889E34824F2D}" presName="rootText" presStyleLbl="node1" presStyleIdx="0" presStyleCnt="3" custLinFactNeighborX="-43" custLinFactNeighborY="-87342"/>
      <dgm:spPr/>
    </dgm:pt>
    <dgm:pt modelId="{32D837A4-07B6-4CFE-9F38-1B2C1BCE3F34}" type="pres">
      <dgm:prSet presAssocID="{F6159EB1-31D8-4000-AE70-889E34824F2D}" presName="rootConnector" presStyleLbl="node1" presStyleIdx="0" presStyleCnt="3"/>
      <dgm:spPr/>
    </dgm:pt>
    <dgm:pt modelId="{FA6B006D-4860-44F4-8067-0211DFDC7DE8}" type="pres">
      <dgm:prSet presAssocID="{F6159EB1-31D8-4000-AE70-889E34824F2D}" presName="childShape" presStyleCnt="0"/>
      <dgm:spPr/>
    </dgm:pt>
    <dgm:pt modelId="{40B6C1D4-8A7C-4D16-BC6F-0E94F01BD7EB}" type="pres">
      <dgm:prSet presAssocID="{CC810AB8-99D7-419D-AC9A-571AC146AF30}" presName="root" presStyleCnt="0"/>
      <dgm:spPr/>
    </dgm:pt>
    <dgm:pt modelId="{629AE972-F6CA-456D-A51C-BD4DACD68DF0}" type="pres">
      <dgm:prSet presAssocID="{CC810AB8-99D7-419D-AC9A-571AC146AF30}" presName="rootComposite" presStyleCnt="0"/>
      <dgm:spPr/>
    </dgm:pt>
    <dgm:pt modelId="{EA40FA21-653B-45AD-A045-7639D39B2A9E}" type="pres">
      <dgm:prSet presAssocID="{CC810AB8-99D7-419D-AC9A-571AC146AF30}" presName="rootText" presStyleLbl="node1" presStyleIdx="1" presStyleCnt="3" custScaleY="100000" custLinFactNeighborX="-3479" custLinFactNeighborY="-91201"/>
      <dgm:spPr/>
    </dgm:pt>
    <dgm:pt modelId="{BA098C77-4D4E-4A49-A273-BA1A6C3DF7FE}" type="pres">
      <dgm:prSet presAssocID="{CC810AB8-99D7-419D-AC9A-571AC146AF30}" presName="rootConnector" presStyleLbl="node1" presStyleIdx="1" presStyleCnt="3"/>
      <dgm:spPr/>
    </dgm:pt>
    <dgm:pt modelId="{5E3661F0-8477-4E11-BC63-26F207193EA2}" type="pres">
      <dgm:prSet presAssocID="{CC810AB8-99D7-419D-AC9A-571AC146AF30}" presName="childShape" presStyleCnt="0"/>
      <dgm:spPr/>
    </dgm:pt>
    <dgm:pt modelId="{F8DFE2BF-2476-4E91-95B5-47DC9F3A305B}" type="pres">
      <dgm:prSet presAssocID="{D5C76F1D-52BD-496D-BF27-A4F2BC2E2782}" presName="root" presStyleCnt="0"/>
      <dgm:spPr/>
    </dgm:pt>
    <dgm:pt modelId="{BF1F6CCD-A478-4B79-BD1C-53A1300758EE}" type="pres">
      <dgm:prSet presAssocID="{D5C76F1D-52BD-496D-BF27-A4F2BC2E2782}" presName="rootComposite" presStyleCnt="0"/>
      <dgm:spPr/>
    </dgm:pt>
    <dgm:pt modelId="{8024A2FE-45CE-4E52-8D8C-EB4A115999A9}" type="pres">
      <dgm:prSet presAssocID="{D5C76F1D-52BD-496D-BF27-A4F2BC2E2782}" presName="rootText" presStyleLbl="node1" presStyleIdx="2" presStyleCnt="3" custLinFactNeighborX="-5799" custLinFactNeighborY="-90457"/>
      <dgm:spPr/>
    </dgm:pt>
    <dgm:pt modelId="{8E195CD5-76F0-471C-AF67-BC80F77A29AE}" type="pres">
      <dgm:prSet presAssocID="{D5C76F1D-52BD-496D-BF27-A4F2BC2E2782}" presName="rootConnector" presStyleLbl="node1" presStyleIdx="2" presStyleCnt="3"/>
      <dgm:spPr/>
    </dgm:pt>
    <dgm:pt modelId="{D352A0E0-477A-4AFD-92C7-9DDFAB7EADCC}" type="pres">
      <dgm:prSet presAssocID="{D5C76F1D-52BD-496D-BF27-A4F2BC2E2782}" presName="childShape" presStyleCnt="0"/>
      <dgm:spPr/>
    </dgm:pt>
  </dgm:ptLst>
  <dgm:cxnLst>
    <dgm:cxn modelId="{30EC5A03-DF53-4246-A76B-3CE8AB715837}" type="presOf" srcId="{D5C76F1D-52BD-496D-BF27-A4F2BC2E2782}" destId="{8E195CD5-76F0-471C-AF67-BC80F77A29AE}" srcOrd="1" destOrd="0" presId="urn:microsoft.com/office/officeart/2005/8/layout/hierarchy3"/>
    <dgm:cxn modelId="{8E6BFC2E-C5A8-44F3-A6E0-D29B302F0366}" type="presOf" srcId="{D5C76F1D-52BD-496D-BF27-A4F2BC2E2782}" destId="{8024A2FE-45CE-4E52-8D8C-EB4A115999A9}" srcOrd="0" destOrd="0" presId="urn:microsoft.com/office/officeart/2005/8/layout/hierarchy3"/>
    <dgm:cxn modelId="{6CA2C970-B5B5-47BF-88AA-67621B161ABE}" type="presOf" srcId="{F6159EB1-31D8-4000-AE70-889E34824F2D}" destId="{32D837A4-07B6-4CFE-9F38-1B2C1BCE3F34}" srcOrd="1" destOrd="0" presId="urn:microsoft.com/office/officeart/2005/8/layout/hierarchy3"/>
    <dgm:cxn modelId="{B8B63F95-D310-4B1B-9309-A9C0B504655A}" type="presOf" srcId="{CC810AB8-99D7-419D-AC9A-571AC146AF30}" destId="{BA098C77-4D4E-4A49-A273-BA1A6C3DF7FE}" srcOrd="1" destOrd="0" presId="urn:microsoft.com/office/officeart/2005/8/layout/hierarchy3"/>
    <dgm:cxn modelId="{471BB09B-8AA0-456C-9D3A-FDC18DED9F19}" srcId="{869A8559-A5EE-4B45-87C0-42C0131EDC49}" destId="{D5C76F1D-52BD-496D-BF27-A4F2BC2E2782}" srcOrd="2" destOrd="0" parTransId="{249F2632-5CB3-402C-B37A-2549F0D4C212}" sibTransId="{01DC099D-326A-4EBB-86D8-E72227985082}"/>
    <dgm:cxn modelId="{F99F97A8-8614-47DD-8AD3-74E091154732}" type="presOf" srcId="{CC810AB8-99D7-419D-AC9A-571AC146AF30}" destId="{EA40FA21-653B-45AD-A045-7639D39B2A9E}" srcOrd="0" destOrd="0" presId="urn:microsoft.com/office/officeart/2005/8/layout/hierarchy3"/>
    <dgm:cxn modelId="{F11BC1C6-D0C3-4AC8-8F01-63721744CA2F}" type="presOf" srcId="{869A8559-A5EE-4B45-87C0-42C0131EDC49}" destId="{5ECCA2FD-03AF-4B9A-B0B5-CC7C255E728B}" srcOrd="0" destOrd="0" presId="urn:microsoft.com/office/officeart/2005/8/layout/hierarchy3"/>
    <dgm:cxn modelId="{9754A5CC-3507-4DC4-AAC9-98D939952E80}" type="presOf" srcId="{F6159EB1-31D8-4000-AE70-889E34824F2D}" destId="{972D1091-8766-4E9D-B478-41AB39380696}" srcOrd="0" destOrd="0" presId="urn:microsoft.com/office/officeart/2005/8/layout/hierarchy3"/>
    <dgm:cxn modelId="{C4B298F0-1886-4298-AAC4-0B191F38F9BB}" srcId="{869A8559-A5EE-4B45-87C0-42C0131EDC49}" destId="{F6159EB1-31D8-4000-AE70-889E34824F2D}" srcOrd="0" destOrd="0" parTransId="{62E96A71-D0EE-44C4-AF2D-B369AF8A7DA8}" sibTransId="{BA3C2366-0482-43AE-908F-B0EC648D1853}"/>
    <dgm:cxn modelId="{1E79A0F2-C0FC-446B-9FEE-872E9394E320}" srcId="{869A8559-A5EE-4B45-87C0-42C0131EDC49}" destId="{CC810AB8-99D7-419D-AC9A-571AC146AF30}" srcOrd="1" destOrd="0" parTransId="{44A9AD6A-9914-4F04-A9FD-EA35A9068AE2}" sibTransId="{FD000B58-9BF0-4349-ABAC-24433338BE6C}"/>
    <dgm:cxn modelId="{FF09EE2C-A826-453D-B992-54BC9E51E6CD}" type="presParOf" srcId="{5ECCA2FD-03AF-4B9A-B0B5-CC7C255E728B}" destId="{1F67FDCF-796C-4E99-BC22-80F31B15D29D}" srcOrd="0" destOrd="0" presId="urn:microsoft.com/office/officeart/2005/8/layout/hierarchy3"/>
    <dgm:cxn modelId="{74BB47BF-CC2A-4708-B6C1-7066F6AEFFAB}" type="presParOf" srcId="{1F67FDCF-796C-4E99-BC22-80F31B15D29D}" destId="{31C79D08-42A1-4823-A980-8F6CF696CD0A}" srcOrd="0" destOrd="0" presId="urn:microsoft.com/office/officeart/2005/8/layout/hierarchy3"/>
    <dgm:cxn modelId="{7F256945-9F24-4939-AB33-CF889F1B6AA4}" type="presParOf" srcId="{31C79D08-42A1-4823-A980-8F6CF696CD0A}" destId="{972D1091-8766-4E9D-B478-41AB39380696}" srcOrd="0" destOrd="0" presId="urn:microsoft.com/office/officeart/2005/8/layout/hierarchy3"/>
    <dgm:cxn modelId="{08ED730B-9DE5-45A2-A8EB-9C31C296F6EA}" type="presParOf" srcId="{31C79D08-42A1-4823-A980-8F6CF696CD0A}" destId="{32D837A4-07B6-4CFE-9F38-1B2C1BCE3F34}" srcOrd="1" destOrd="0" presId="urn:microsoft.com/office/officeart/2005/8/layout/hierarchy3"/>
    <dgm:cxn modelId="{892E4DA4-7BFB-44A2-98B4-764B765F355A}" type="presParOf" srcId="{1F67FDCF-796C-4E99-BC22-80F31B15D29D}" destId="{FA6B006D-4860-44F4-8067-0211DFDC7DE8}" srcOrd="1" destOrd="0" presId="urn:microsoft.com/office/officeart/2005/8/layout/hierarchy3"/>
    <dgm:cxn modelId="{5390D346-56C3-4EDA-8ACD-CB65FD2F4E70}" type="presParOf" srcId="{5ECCA2FD-03AF-4B9A-B0B5-CC7C255E728B}" destId="{40B6C1D4-8A7C-4D16-BC6F-0E94F01BD7EB}" srcOrd="1" destOrd="0" presId="urn:microsoft.com/office/officeart/2005/8/layout/hierarchy3"/>
    <dgm:cxn modelId="{938AA0FA-3D9A-4B7F-87A7-A4B024F09BF8}" type="presParOf" srcId="{40B6C1D4-8A7C-4D16-BC6F-0E94F01BD7EB}" destId="{629AE972-F6CA-456D-A51C-BD4DACD68DF0}" srcOrd="0" destOrd="0" presId="urn:microsoft.com/office/officeart/2005/8/layout/hierarchy3"/>
    <dgm:cxn modelId="{5FE8690D-BFF2-4327-9D8E-AEA4AF68FE38}" type="presParOf" srcId="{629AE972-F6CA-456D-A51C-BD4DACD68DF0}" destId="{EA40FA21-653B-45AD-A045-7639D39B2A9E}" srcOrd="0" destOrd="0" presId="urn:microsoft.com/office/officeart/2005/8/layout/hierarchy3"/>
    <dgm:cxn modelId="{8A277EB8-C395-46CC-A92B-14AD93F43AE4}" type="presParOf" srcId="{629AE972-F6CA-456D-A51C-BD4DACD68DF0}" destId="{BA098C77-4D4E-4A49-A273-BA1A6C3DF7FE}" srcOrd="1" destOrd="0" presId="urn:microsoft.com/office/officeart/2005/8/layout/hierarchy3"/>
    <dgm:cxn modelId="{D1386385-EC38-4F77-80E3-1734727A8652}" type="presParOf" srcId="{40B6C1D4-8A7C-4D16-BC6F-0E94F01BD7EB}" destId="{5E3661F0-8477-4E11-BC63-26F207193EA2}" srcOrd="1" destOrd="0" presId="urn:microsoft.com/office/officeart/2005/8/layout/hierarchy3"/>
    <dgm:cxn modelId="{5FE844D3-454E-47E8-9E3C-540874E8EF7A}" type="presParOf" srcId="{5ECCA2FD-03AF-4B9A-B0B5-CC7C255E728B}" destId="{F8DFE2BF-2476-4E91-95B5-47DC9F3A305B}" srcOrd="2" destOrd="0" presId="urn:microsoft.com/office/officeart/2005/8/layout/hierarchy3"/>
    <dgm:cxn modelId="{86259FBA-960E-463C-B3F9-84D34390C11A}" type="presParOf" srcId="{F8DFE2BF-2476-4E91-95B5-47DC9F3A305B}" destId="{BF1F6CCD-A478-4B79-BD1C-53A1300758EE}" srcOrd="0" destOrd="0" presId="urn:microsoft.com/office/officeart/2005/8/layout/hierarchy3"/>
    <dgm:cxn modelId="{1D67D471-0E12-46EC-ACA9-E7FBA5382DF2}" type="presParOf" srcId="{BF1F6CCD-A478-4B79-BD1C-53A1300758EE}" destId="{8024A2FE-45CE-4E52-8D8C-EB4A115999A9}" srcOrd="0" destOrd="0" presId="urn:microsoft.com/office/officeart/2005/8/layout/hierarchy3"/>
    <dgm:cxn modelId="{1F6ACF16-F931-444F-B703-79AE4649B291}" type="presParOf" srcId="{BF1F6CCD-A478-4B79-BD1C-53A1300758EE}" destId="{8E195CD5-76F0-471C-AF67-BC80F77A29AE}" srcOrd="1" destOrd="0" presId="urn:microsoft.com/office/officeart/2005/8/layout/hierarchy3"/>
    <dgm:cxn modelId="{7C4CD39F-4A3D-4F58-A9C3-030331ECDA55}" type="presParOf" srcId="{F8DFE2BF-2476-4E91-95B5-47DC9F3A305B}" destId="{D352A0E0-477A-4AFD-92C7-9DDFAB7EADC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EF01F-0CE7-4654-84F1-CA28775B5487}">
      <dsp:nvSpPr>
        <dsp:cNvPr id="0" name=""/>
        <dsp:cNvSpPr/>
      </dsp:nvSpPr>
      <dsp:spPr>
        <a:xfrm>
          <a:off x="2652885" y="1414317"/>
          <a:ext cx="3453833" cy="3453833"/>
        </a:xfrm>
        <a:prstGeom prst="ellipse">
          <a:avLst/>
        </a:prstGeom>
        <a:solidFill>
          <a:srgbClr val="ADE2F7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LCOM Missions</a:t>
          </a:r>
        </a:p>
      </dsp:txBody>
      <dsp:txXfrm>
        <a:off x="3158687" y="1920119"/>
        <a:ext cx="2442229" cy="2442229"/>
      </dsp:txXfrm>
    </dsp:sp>
    <dsp:sp modelId="{006216E5-D077-49ED-BE5D-F050C7EBFCC3}">
      <dsp:nvSpPr>
        <dsp:cNvPr id="0" name=""/>
        <dsp:cNvSpPr/>
      </dsp:nvSpPr>
      <dsp:spPr>
        <a:xfrm>
          <a:off x="3218519" y="-216815"/>
          <a:ext cx="2322564" cy="2217619"/>
        </a:xfrm>
        <a:prstGeom prst="ellipse">
          <a:avLst/>
        </a:prstGeom>
        <a:solidFill>
          <a:srgbClr val="1A6C4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Clinical</a:t>
          </a:r>
        </a:p>
      </dsp:txBody>
      <dsp:txXfrm>
        <a:off x="3558651" y="107948"/>
        <a:ext cx="1642300" cy="1568093"/>
      </dsp:txXfrm>
    </dsp:sp>
    <dsp:sp modelId="{41F05BA8-36A9-4C69-9309-153D3D71B234}">
      <dsp:nvSpPr>
        <dsp:cNvPr id="0" name=""/>
        <dsp:cNvSpPr/>
      </dsp:nvSpPr>
      <dsp:spPr>
        <a:xfrm>
          <a:off x="5601755" y="2039759"/>
          <a:ext cx="2173031" cy="2186051"/>
        </a:xfrm>
        <a:prstGeom prst="ellipse">
          <a:avLst/>
        </a:prstGeom>
        <a:solidFill>
          <a:srgbClr val="CD971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Research</a:t>
          </a:r>
        </a:p>
      </dsp:txBody>
      <dsp:txXfrm>
        <a:off x="5919988" y="2359899"/>
        <a:ext cx="1536565" cy="1545771"/>
      </dsp:txXfrm>
    </dsp:sp>
    <dsp:sp modelId="{3750EFCE-F9C8-485D-8B01-AB3A47E9F7E3}">
      <dsp:nvSpPr>
        <dsp:cNvPr id="0" name=""/>
        <dsp:cNvSpPr/>
      </dsp:nvSpPr>
      <dsp:spPr>
        <a:xfrm>
          <a:off x="3191225" y="4337503"/>
          <a:ext cx="2377152" cy="2105940"/>
        </a:xfrm>
        <a:prstGeom prst="ellipse">
          <a:avLst/>
        </a:prstGeom>
        <a:solidFill>
          <a:srgbClr val="1A6C4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Community</a:t>
          </a:r>
        </a:p>
      </dsp:txBody>
      <dsp:txXfrm>
        <a:off x="3539351" y="4645911"/>
        <a:ext cx="1680900" cy="1489124"/>
      </dsp:txXfrm>
    </dsp:sp>
    <dsp:sp modelId="{C33DB939-D188-4F8C-B085-4ACDE25F0674}">
      <dsp:nvSpPr>
        <dsp:cNvPr id="0" name=""/>
        <dsp:cNvSpPr/>
      </dsp:nvSpPr>
      <dsp:spPr>
        <a:xfrm>
          <a:off x="1042362" y="2107415"/>
          <a:ext cx="2176398" cy="2067637"/>
        </a:xfrm>
        <a:prstGeom prst="ellipse">
          <a:avLst/>
        </a:prstGeom>
        <a:solidFill>
          <a:srgbClr val="CD971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Education </a:t>
          </a:r>
        </a:p>
      </dsp:txBody>
      <dsp:txXfrm>
        <a:off x="1361088" y="2410213"/>
        <a:ext cx="1538946" cy="1462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D1091-8766-4E9D-B478-41AB39380696}">
      <dsp:nvSpPr>
        <dsp:cNvPr id="0" name=""/>
        <dsp:cNvSpPr/>
      </dsp:nvSpPr>
      <dsp:spPr>
        <a:xfrm>
          <a:off x="0" y="510350"/>
          <a:ext cx="3003723" cy="1501861"/>
        </a:xfrm>
        <a:prstGeom prst="roundRect">
          <a:avLst>
            <a:gd name="adj" fmla="val 10000"/>
          </a:avLst>
        </a:prstGeom>
        <a:solidFill>
          <a:srgbClr val="1A6C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Level Subcommittee</a:t>
          </a:r>
        </a:p>
      </dsp:txBody>
      <dsp:txXfrm>
        <a:off x="43988" y="554338"/>
        <a:ext cx="2915747" cy="1413885"/>
      </dsp:txXfrm>
    </dsp:sp>
    <dsp:sp modelId="{EA40FA21-653B-45AD-A045-7639D39B2A9E}">
      <dsp:nvSpPr>
        <dsp:cNvPr id="0" name=""/>
        <dsp:cNvSpPr/>
      </dsp:nvSpPr>
      <dsp:spPr>
        <a:xfrm>
          <a:off x="3651437" y="452393"/>
          <a:ext cx="3003723" cy="1501861"/>
        </a:xfrm>
        <a:prstGeom prst="roundRect">
          <a:avLst>
            <a:gd name="adj" fmla="val 10000"/>
          </a:avLst>
        </a:prstGeom>
        <a:solidFill>
          <a:srgbClr val="CD971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Evaluation Subcommittee</a:t>
          </a:r>
        </a:p>
      </dsp:txBody>
      <dsp:txXfrm>
        <a:off x="3695425" y="496381"/>
        <a:ext cx="2915747" cy="1413885"/>
      </dsp:txXfrm>
    </dsp:sp>
    <dsp:sp modelId="{8024A2FE-45CE-4E52-8D8C-EB4A115999A9}">
      <dsp:nvSpPr>
        <dsp:cNvPr id="0" name=""/>
        <dsp:cNvSpPr/>
      </dsp:nvSpPr>
      <dsp:spPr>
        <a:xfrm>
          <a:off x="7336405" y="463567"/>
          <a:ext cx="3003723" cy="1501861"/>
        </a:xfrm>
        <a:prstGeom prst="roundRect">
          <a:avLst>
            <a:gd name="adj" fmla="val 10000"/>
          </a:avLst>
        </a:prstGeom>
        <a:solidFill>
          <a:srgbClr val="ADE2F7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Continuous Quality Improvement</a:t>
          </a:r>
        </a:p>
      </dsp:txBody>
      <dsp:txXfrm>
        <a:off x="7380393" y="507555"/>
        <a:ext cx="2915747" cy="1413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ahoma Norm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ahoma Normal" charset="0"/>
              </a:defRPr>
            </a:lvl1pPr>
          </a:lstStyle>
          <a:p>
            <a:fld id="{32ACEA22-D345-4A41-9592-AE74A036B221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ahoma Norm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ahoma Normal" charset="0"/>
              </a:defRPr>
            </a:lvl1pPr>
          </a:lstStyle>
          <a:p>
            <a:fld id="{746CBD75-9B64-B547-92B1-E37E91AF38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43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ahoma Norm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ahoma Norm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ahoma Norm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ahoma Norm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ahoma Norm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CBD75-9B64-B547-92B1-E37E91AF38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29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are standing committees of the faculty.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first four (bolded) are the committees related to our medical education program.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CQI – most recently established committee. We would work closely with this committee.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Last two are more faculty focused.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CBD75-9B64-B547-92B1-E37E91AF38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1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Feedback needed and requested for this proposal of the relationship between these committees/subcommittees seen here with this new structure.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Level Subcommittees would do an annual review of things related to their level courses and their courses in their levels, using the QAR as their tool.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Level director would have summary of strengths, concerns and changes to be implemented to present to MCC instead of going over the entire report.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Evaluation Subcommittee conducts an independent, comprehensive review of required courses every two years, utilizing other tools (evaluations, GQ, etc.) and they would provide a summary report to MCC.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CQI: Looks more specifically at </a:t>
            </a:r>
            <a:r>
              <a:rPr lang="en-US" i="1" dirty="0"/>
              <a:t>elements</a:t>
            </a:r>
            <a:r>
              <a:rPr lang="en-US" dirty="0"/>
              <a:t> however may identify curriculum concerns or areas to be addressed and would bring those to MCC for awareness and consideration for any changes needed.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CBD75-9B64-B547-92B1-E37E91AF384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5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Depends on competitiveness of specialty and number of programs</a:t>
            </a:r>
          </a:p>
          <a:p>
            <a:r>
              <a:rPr lang="en-US" dirty="0"/>
              <a:t>Thoracic Surgery 93.5 (MD seniors)</a:t>
            </a:r>
          </a:p>
          <a:p>
            <a:r>
              <a:rPr lang="en-US" dirty="0"/>
              <a:t>Path/surgery prelim lowest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7CE9-C3EC-42D0-B9D3-07A91B45963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1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put</a:t>
            </a:r>
            <a:r>
              <a:rPr lang="en-US" baseline="0" dirty="0"/>
              <a:t> these 2 slides about trends at the beginning, so that you could put them wherever you want!</a:t>
            </a:r>
          </a:p>
          <a:p>
            <a:endParaRPr lang="en-US" baseline="0" dirty="0"/>
          </a:p>
          <a:p>
            <a:r>
              <a:rPr lang="en-US" baseline="0" dirty="0"/>
              <a:t>These questions for this slide were: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ahoma Normal" charset="0"/>
                <a:ea typeface="+mn-ea"/>
                <a:cs typeface="+mn-cs"/>
              </a:rPr>
              <a:t>Overall, I am satisfied with the quality of my medical education – LCOM went up and his higher than national, while nationally, it went down slightly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ahoma Normal" charset="0"/>
                <a:ea typeface="+mn-ea"/>
                <a:cs typeface="+mn-cs"/>
              </a:rPr>
              <a:t>I am confident that I have acquired the clinical skills required to begin a residency program. – LCOM went down and is lower than national, while nationally went down slightly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ahoma Normal" charset="0"/>
                <a:ea typeface="+mn-ea"/>
                <a:cs typeface="+mn-cs"/>
              </a:rPr>
              <a:t>My medical school has done a good job of fostering and nurturing my development as a future physician – LCOM went down, but is higher than national; national stayed stable (Development as Physicians)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ahoma Norm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ahoma Normal" charset="0"/>
                <a:ea typeface="+mn-ea"/>
                <a:cs typeface="+mn-cs"/>
              </a:rPr>
              <a:t>Are you glad you became a doctor -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BD75-9B64-B547-92B1-E37E91AF384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29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F9A0C-C04B-42E9-913D-A1990505D15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87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378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583"/>
            <a:ext cx="12192000" cy="11641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2760133"/>
            <a:ext cx="973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8060121" y="2760133"/>
            <a:ext cx="973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7" idx="0"/>
          </p:cNvCxnSpPr>
          <p:nvPr userDrawn="1"/>
        </p:nvCxnSpPr>
        <p:spPr>
          <a:xfrm flipH="1" flipV="1">
            <a:off x="4516894" y="0"/>
            <a:ext cx="4308" cy="18309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91" y="5540774"/>
            <a:ext cx="914400" cy="91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93" y="5681271"/>
            <a:ext cx="2518407" cy="6407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0" y="0"/>
            <a:ext cx="635000" cy="635000"/>
          </a:xfrm>
          <a:prstGeom prst="rect">
            <a:avLst/>
          </a:prstGeom>
        </p:spPr>
      </p:pic>
      <p:sp>
        <p:nvSpPr>
          <p:cNvPr id="21" name="Content Placeholder 35"/>
          <p:cNvSpPr>
            <a:spLocks noGrp="1"/>
          </p:cNvSpPr>
          <p:nvPr>
            <p:ph sz="quarter" idx="13" hasCustomPrompt="1"/>
          </p:nvPr>
        </p:nvSpPr>
        <p:spPr>
          <a:xfrm>
            <a:off x="741879" y="2394934"/>
            <a:ext cx="7550030" cy="101481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spc="0" baseline="0">
                <a:solidFill>
                  <a:schemeClr val="bg1"/>
                </a:solidFill>
                <a:latin typeface="Times Bold" charset="0"/>
                <a:ea typeface="Times Bold" charset="0"/>
                <a:cs typeface="Times Bold" charset="0"/>
              </a:defRPr>
            </a:lvl1pPr>
          </a:lstStyle>
          <a:p>
            <a:pPr lvl="0"/>
            <a:r>
              <a:rPr lang="en-US" dirty="0"/>
              <a:t>Click to edit</a:t>
            </a:r>
            <a:r>
              <a:rPr lang="en-US" baseline="0" dirty="0"/>
              <a:t> title</a:t>
            </a:r>
            <a:endParaRPr lang="en-US" dirty="0"/>
          </a:p>
        </p:txBody>
      </p:sp>
      <p:sp>
        <p:nvSpPr>
          <p:cNvPr id="22" name="Text Placeholder 39"/>
          <p:cNvSpPr>
            <a:spLocks noGrp="1"/>
          </p:cNvSpPr>
          <p:nvPr>
            <p:ph type="body" sz="quarter" idx="14" hasCustomPrompt="1"/>
          </p:nvPr>
        </p:nvSpPr>
        <p:spPr>
          <a:xfrm>
            <a:off x="741879" y="3505201"/>
            <a:ext cx="7550029" cy="854218"/>
          </a:xfrm>
        </p:spPr>
        <p:txBody>
          <a:bodyPr>
            <a:noAutofit/>
          </a:bodyPr>
          <a:lstStyle>
            <a:lvl1pPr marL="0" indent="0" algn="ctr">
              <a:buNone/>
              <a:defRPr sz="2100" b="0" i="0" spc="150" baseline="0">
                <a:solidFill>
                  <a:schemeClr val="bg1"/>
                </a:solidFill>
                <a:latin typeface="Tahoma" charset="0"/>
                <a:ea typeface="Tahoma Normal" charset="0"/>
                <a:cs typeface="Tahoma Normal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2335585" y="4779010"/>
            <a:ext cx="4362611" cy="562247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spc="150" baseline="0">
                <a:solidFill>
                  <a:schemeClr val="bg1"/>
                </a:solidFill>
                <a:latin typeface="Tahoma Normal" charset="0"/>
                <a:ea typeface="Tahoma Normal" charset="0"/>
                <a:cs typeface="Tahoma Norm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69996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65020"/>
            <a:ext cx="1806526" cy="4596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583"/>
            <a:ext cx="12192000" cy="11641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321935" y="3206658"/>
            <a:ext cx="5324354" cy="10528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ahoma Norm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000" b="1" i="0" baseline="0">
                <a:solidFill>
                  <a:srgbClr val="1A6C43"/>
                </a:solidFill>
                <a:latin typeface="Tahoma" charset="0"/>
                <a:ea typeface="Arial Narrow" charset="0"/>
                <a:cs typeface="Arial Narrow" charset="0"/>
              </a:defRPr>
            </a:lvl1pPr>
          </a:lstStyle>
          <a:p>
            <a:fld id="{90D39CAF-FD09-2C4F-AE06-B3DA80E232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5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9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64696" y="445957"/>
            <a:ext cx="11272604" cy="5840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noFill/>
              </a:ln>
              <a:latin typeface="Tahoma Norm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42" y="2514596"/>
            <a:ext cx="6532099" cy="16618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6091689" y="334556"/>
            <a:ext cx="0" cy="985455"/>
          </a:xfrm>
          <a:prstGeom prst="line">
            <a:avLst/>
          </a:prstGeom>
          <a:ln>
            <a:solidFill>
              <a:srgbClr val="29693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6076699" y="5390633"/>
            <a:ext cx="0" cy="895868"/>
          </a:xfrm>
          <a:prstGeom prst="line">
            <a:avLst/>
          </a:prstGeom>
          <a:ln>
            <a:solidFill>
              <a:srgbClr val="29693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5871"/>
            <a:ext cx="12192000" cy="11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22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9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64696" y="445957"/>
            <a:ext cx="11272604" cy="5840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noFill/>
              </a:ln>
              <a:latin typeface="Tahoma Norm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84" y="2288184"/>
            <a:ext cx="4953416" cy="12602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6091689" y="334556"/>
            <a:ext cx="0" cy="985455"/>
          </a:xfrm>
          <a:prstGeom prst="line">
            <a:avLst/>
          </a:prstGeom>
          <a:ln>
            <a:solidFill>
              <a:srgbClr val="29693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6076699" y="5390633"/>
            <a:ext cx="0" cy="895868"/>
          </a:xfrm>
          <a:prstGeom prst="line">
            <a:avLst/>
          </a:prstGeom>
          <a:ln>
            <a:solidFill>
              <a:srgbClr val="29693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5871"/>
            <a:ext cx="12192000" cy="11641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75089" y="4237892"/>
            <a:ext cx="10003220" cy="747346"/>
          </a:xfrm>
        </p:spPr>
        <p:txBody>
          <a:bodyPr>
            <a:normAutofit/>
          </a:bodyPr>
          <a:lstStyle>
            <a:lvl1pPr algn="ctr">
              <a:buClr>
                <a:srgbClr val="1A6C43"/>
              </a:buClr>
              <a:defRPr sz="1600" b="0" i="0" baseline="0">
                <a:latin typeface="Tahoma Normal" charset="0"/>
                <a:ea typeface="Tahoma Normal" charset="0"/>
                <a:cs typeface="Tahoma Normal" charset="0"/>
              </a:defRPr>
            </a:lvl1pPr>
            <a:lvl2pPr>
              <a:buClr>
                <a:srgbClr val="1A6C43"/>
              </a:buClr>
              <a:defRPr b="0" i="0">
                <a:latin typeface="Tahoma Normal" charset="0"/>
                <a:ea typeface="Tahoma Normal" charset="0"/>
                <a:cs typeface="Tahoma Normal" charset="0"/>
              </a:defRPr>
            </a:lvl2pPr>
            <a:lvl3pPr>
              <a:buClr>
                <a:srgbClr val="1A6C43"/>
              </a:buClr>
              <a:defRPr b="0" i="0">
                <a:latin typeface="Tahoma Normal" charset="0"/>
                <a:ea typeface="Tahoma Normal" charset="0"/>
                <a:cs typeface="Tahoma Normal" charset="0"/>
              </a:defRPr>
            </a:lvl3pPr>
            <a:lvl4pPr>
              <a:buClr>
                <a:srgbClr val="1A6C43"/>
              </a:buClr>
              <a:defRPr b="0" i="0">
                <a:latin typeface="Tahoma Normal" charset="0"/>
                <a:ea typeface="Tahoma Normal" charset="0"/>
                <a:cs typeface="Tahoma Normal" charset="0"/>
              </a:defRPr>
            </a:lvl4pPr>
            <a:lvl5pPr>
              <a:buClr>
                <a:srgbClr val="1A6C43"/>
              </a:buClr>
              <a:defRPr b="0" i="0">
                <a:latin typeface="Tahoma Normal" charset="0"/>
                <a:ea typeface="Tahoma Normal" charset="0"/>
                <a:cs typeface="Tahoma Normal" charset="0"/>
              </a:defRPr>
            </a:lvl5pPr>
          </a:lstStyle>
          <a:p>
            <a:pPr lvl="0"/>
            <a:r>
              <a:rPr lang="en-US" dirty="0"/>
              <a:t>Author Name    |    Title    |    Email    |    Phone    |  Website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506A-B1D0-FA4F-9192-DA8AAF405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1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4925"/>
            <a:ext cx="12192000" cy="687299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995060"/>
            <a:ext cx="10515600" cy="201193"/>
          </a:xfrm>
          <a:ln>
            <a:noFill/>
          </a:ln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Times Bold" charset="0"/>
                <a:ea typeface="Times Bold" charset="0"/>
                <a:cs typeface="Times Bold" charset="0"/>
              </a:defRPr>
            </a:lvl1pPr>
          </a:lstStyle>
          <a:p>
            <a:r>
              <a:rPr lang="en-US" dirty="0"/>
              <a:t>Click To Edit Title Copy</a:t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574506" y="3671888"/>
            <a:ext cx="1042987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ahoma Norm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65020"/>
            <a:ext cx="1806526" cy="4596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583"/>
            <a:ext cx="12192000" cy="116417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000" b="1" i="0" baseline="0">
                <a:solidFill>
                  <a:srgbClr val="1A6C43"/>
                </a:solidFill>
                <a:latin typeface="Tahoma" charset="0"/>
                <a:ea typeface="Arial Narrow" charset="0"/>
                <a:cs typeface="Arial Narrow" charset="0"/>
              </a:defRPr>
            </a:lvl1pPr>
          </a:lstStyle>
          <a:p>
            <a:fld id="{90D39CAF-FD09-2C4F-AE06-B3DA80E232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0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09935"/>
            <a:ext cx="12192000" cy="68580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995060"/>
            <a:ext cx="10515600" cy="201193"/>
          </a:xfrm>
          <a:ln>
            <a:noFill/>
          </a:ln>
        </p:spPr>
        <p:txBody>
          <a:bodyPr/>
          <a:lstStyle>
            <a:lvl1pPr algn="ctr">
              <a:defRPr b="1" i="0" baseline="0">
                <a:solidFill>
                  <a:schemeClr val="bg1"/>
                </a:solidFill>
                <a:latin typeface="Times Bold" charset="0"/>
                <a:ea typeface="Times Bold" charset="0"/>
                <a:cs typeface="Times Bold" charset="0"/>
              </a:defRPr>
            </a:lvl1pPr>
          </a:lstStyle>
          <a:p>
            <a:r>
              <a:rPr lang="en-US" dirty="0"/>
              <a:t>Click To Edit Title Copy</a:t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574506" y="3671888"/>
            <a:ext cx="1042987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ahoma Norm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65020"/>
            <a:ext cx="1806526" cy="4596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583"/>
            <a:ext cx="12192000" cy="11641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000" b="1" i="0" baseline="0">
                <a:solidFill>
                  <a:srgbClr val="1A6C43"/>
                </a:solidFill>
                <a:latin typeface="Tahoma" charset="0"/>
                <a:ea typeface="Arial Narrow" charset="0"/>
                <a:cs typeface="Arial Narrow" charset="0"/>
              </a:defRPr>
            </a:lvl1pPr>
          </a:lstStyle>
          <a:p>
            <a:fld id="{90D39CAF-FD09-2C4F-AE06-B3DA80E232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65020"/>
            <a:ext cx="1806526" cy="4596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583"/>
            <a:ext cx="12192000" cy="116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7"/>
          <a:stretch/>
        </p:blipFill>
        <p:spPr>
          <a:xfrm>
            <a:off x="0" y="-1"/>
            <a:ext cx="12192000" cy="34461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2189285"/>
            <a:ext cx="11005257" cy="474029"/>
          </a:xfrm>
        </p:spPr>
        <p:txBody>
          <a:bodyPr>
            <a:normAutofit/>
          </a:bodyPr>
          <a:lstStyle>
            <a:lvl1pPr algn="ctr">
              <a:defRPr sz="1800" b="1" i="0" cap="all" spc="100" baseline="0">
                <a:solidFill>
                  <a:srgbClr val="CD9710"/>
                </a:solidFill>
                <a:latin typeface="Tahoma" charset="0"/>
              </a:defRPr>
            </a:lvl1pPr>
          </a:lstStyle>
          <a:p>
            <a:r>
              <a:rPr lang="en-US" dirty="0"/>
              <a:t>CLICK TO EDIT HEADLINE COPY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000" b="1" i="0" baseline="0">
                <a:solidFill>
                  <a:srgbClr val="1A6C43"/>
                </a:solidFill>
                <a:latin typeface="Tahoma" charset="0"/>
                <a:ea typeface="Arial Narrow" charset="0"/>
                <a:cs typeface="Arial Narrow" charset="0"/>
              </a:defRPr>
            </a:lvl1pPr>
          </a:lstStyle>
          <a:p>
            <a:fld id="{90D39CAF-FD09-2C4F-AE06-B3DA80E232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73024" y="2674765"/>
            <a:ext cx="11005257" cy="8896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000" cap="all" baseline="0" dirty="0">
                <a:solidFill>
                  <a:srgbClr val="1A6C43"/>
                </a:solidFill>
                <a:latin typeface="Impact" charset="0"/>
              </a:rPr>
              <a:t>Larger second headline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4925"/>
            <a:ext cx="12192000" cy="662873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5521752" y="3759643"/>
            <a:ext cx="1143000" cy="146304"/>
          </a:xfrm>
          <a:prstGeom prst="rect">
            <a:avLst/>
          </a:prstGeom>
          <a:solidFill>
            <a:srgbClr val="ADE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ahoma Norm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65020"/>
            <a:ext cx="1806526" cy="459608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000" b="1" i="0" baseline="0">
                <a:solidFill>
                  <a:srgbClr val="1A6C43"/>
                </a:solidFill>
                <a:latin typeface="Tahoma" charset="0"/>
                <a:ea typeface="Arial Narrow" charset="0"/>
                <a:cs typeface="Arial Narrow" charset="0"/>
              </a:defRPr>
            </a:lvl1pPr>
          </a:lstStyle>
          <a:p>
            <a:fld id="{90D39CAF-FD09-2C4F-AE06-B3DA80E232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583"/>
            <a:ext cx="12192000" cy="11641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1670623"/>
            <a:ext cx="12192000" cy="1509395"/>
          </a:xfrm>
        </p:spPr>
        <p:txBody>
          <a:bodyPr>
            <a:noAutofit/>
          </a:bodyPr>
          <a:lstStyle>
            <a:lvl1pPr algn="ctr">
              <a:defRPr sz="14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Welcome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043238"/>
            <a:ext cx="10515600" cy="153015"/>
          </a:xfrm>
          <a:ln>
            <a:noFill/>
          </a:ln>
        </p:spPr>
        <p:txBody>
          <a:bodyPr/>
          <a:lstStyle>
            <a:lvl1pPr algn="ctr">
              <a:defRPr b="1" i="0" baseline="0">
                <a:solidFill>
                  <a:srgbClr val="047644"/>
                </a:solidFill>
                <a:latin typeface="Times Bold" charset="0"/>
                <a:ea typeface="Times Bold" charset="0"/>
                <a:cs typeface="Times Bold" charset="0"/>
              </a:defRPr>
            </a:lvl1pPr>
          </a:lstStyle>
          <a:p>
            <a:r>
              <a:rPr lang="en-US" dirty="0"/>
              <a:t>Click To Edit Title Copy</a:t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574506" y="3671888"/>
            <a:ext cx="1042987" cy="114300"/>
          </a:xfrm>
          <a:prstGeom prst="rect">
            <a:avLst/>
          </a:prstGeom>
          <a:solidFill>
            <a:srgbClr val="1A6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ahoma Norm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65020"/>
            <a:ext cx="1806526" cy="459608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1" i="0">
                <a:solidFill>
                  <a:srgbClr val="1A6C43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90D39CAF-FD09-2C4F-AE06-B3DA80E232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583"/>
            <a:ext cx="12192000" cy="116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7"/>
          <a:stretch/>
        </p:blipFill>
        <p:spPr>
          <a:xfrm>
            <a:off x="0" y="-1"/>
            <a:ext cx="12192000" cy="344617"/>
          </a:xfrm>
          <a:prstGeom prst="rect">
            <a:avLst/>
          </a:prstGeom>
        </p:spPr>
      </p:pic>
      <p:sp>
        <p:nvSpPr>
          <p:cNvPr id="8" name="Text Placeholder 39"/>
          <p:cNvSpPr>
            <a:spLocks noGrp="1"/>
          </p:cNvSpPr>
          <p:nvPr>
            <p:ph type="body" sz="quarter" idx="14" hasCustomPrompt="1"/>
          </p:nvPr>
        </p:nvSpPr>
        <p:spPr>
          <a:xfrm>
            <a:off x="3555168" y="4261823"/>
            <a:ext cx="5081662" cy="564638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 Normal" charset="0"/>
                <a:cs typeface="Tahoma Normal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27366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583"/>
            <a:ext cx="12192000" cy="116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65020"/>
            <a:ext cx="1806526" cy="459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8" y="994808"/>
            <a:ext cx="10515600" cy="201193"/>
          </a:xfrm>
          <a:ln>
            <a:noFill/>
          </a:ln>
        </p:spPr>
        <p:txBody>
          <a:bodyPr/>
          <a:lstStyle>
            <a:lvl1pPr>
              <a:buFontTx/>
              <a:buNone/>
              <a:defRPr sz="3600" b="1" i="0">
                <a:solidFill>
                  <a:srgbClr val="1A6C43"/>
                </a:solidFill>
                <a:latin typeface="Times Bold" charset="0"/>
                <a:ea typeface="Times Bold" charset="0"/>
                <a:cs typeface="Times Bold" charset="0"/>
              </a:defRPr>
            </a:lvl1pPr>
          </a:lstStyle>
          <a:p>
            <a:r>
              <a:rPr lang="en-US" dirty="0"/>
              <a:t>Click To Edit Title Copy 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199" y="1672736"/>
            <a:ext cx="10515599" cy="3740728"/>
          </a:xfrm>
        </p:spPr>
        <p:txBody>
          <a:bodyPr/>
          <a:lstStyle>
            <a:lvl1pPr>
              <a:buClr>
                <a:srgbClr val="1A6C43"/>
              </a:buClr>
              <a:defRPr sz="2400" b="0" i="0" baseline="0">
                <a:latin typeface="Tahoma" charset="0"/>
                <a:ea typeface="Tahoma Normal" charset="0"/>
                <a:cs typeface="Tahoma Normal" charset="0"/>
              </a:defRPr>
            </a:lvl1pPr>
            <a:lvl2pPr>
              <a:buClr>
                <a:srgbClr val="1A6C43"/>
              </a:buClr>
              <a:defRPr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 Normal" charset="0"/>
                <a:cs typeface="Tahoma Normal" charset="0"/>
              </a:defRPr>
            </a:lvl2pPr>
            <a:lvl3pPr>
              <a:buClr>
                <a:srgbClr val="1A6C43"/>
              </a:buClr>
              <a:defRPr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 Normal" charset="0"/>
                <a:cs typeface="Tahoma Normal" charset="0"/>
              </a:defRPr>
            </a:lvl3pPr>
            <a:lvl4pPr>
              <a:buClr>
                <a:srgbClr val="1A6C43"/>
              </a:buClr>
              <a:defRPr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 Normal" charset="0"/>
                <a:cs typeface="Tahoma Normal" charset="0"/>
              </a:defRPr>
            </a:lvl4pPr>
            <a:lvl5pPr>
              <a:buClr>
                <a:srgbClr val="1A6C43"/>
              </a:buClr>
              <a:defRPr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 Normal" charset="0"/>
                <a:cs typeface="Tahoma Normal" charset="0"/>
              </a:defRPr>
            </a:lvl5pPr>
          </a:lstStyle>
          <a:p>
            <a:pPr lvl="0"/>
            <a:r>
              <a:rPr lang="en-US" dirty="0"/>
              <a:t>Click to edit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7"/>
          <a:stretch/>
        </p:blipFill>
        <p:spPr>
          <a:xfrm>
            <a:off x="0" y="-1"/>
            <a:ext cx="12192000" cy="344617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000" b="1" i="0" baseline="0">
                <a:solidFill>
                  <a:srgbClr val="1A6C43"/>
                </a:solidFill>
                <a:latin typeface="Tahoma" charset="0"/>
                <a:ea typeface="Arial Narrow" charset="0"/>
                <a:cs typeface="Arial Narrow" charset="0"/>
              </a:defRPr>
            </a:lvl1pPr>
          </a:lstStyle>
          <a:p>
            <a:fld id="{90D39CAF-FD09-2C4F-AE06-B3DA80E232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8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583"/>
            <a:ext cx="12192000" cy="116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65020"/>
            <a:ext cx="1806526" cy="45960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199" y="1810146"/>
            <a:ext cx="4519613" cy="3740728"/>
          </a:xfrm>
        </p:spPr>
        <p:txBody>
          <a:bodyPr/>
          <a:lstStyle>
            <a:lvl1pPr>
              <a:buClr>
                <a:srgbClr val="1A6C43"/>
              </a:buClr>
              <a:defRPr sz="2400" b="0" i="0" baseline="0">
                <a:latin typeface="Tahoma Normal" charset="0"/>
                <a:ea typeface="Tahoma Normal" charset="0"/>
                <a:cs typeface="Tahoma Normal" charset="0"/>
              </a:defRPr>
            </a:lvl1pPr>
            <a:lvl2pPr>
              <a:buClr>
                <a:srgbClr val="1A6C43"/>
              </a:buClr>
              <a:defRPr b="0" i="0">
                <a:latin typeface="Tahoma Normal" charset="0"/>
                <a:ea typeface="Tahoma Normal" charset="0"/>
                <a:cs typeface="Tahoma Normal" charset="0"/>
              </a:defRPr>
            </a:lvl2pPr>
            <a:lvl3pPr>
              <a:buClr>
                <a:srgbClr val="1A6C43"/>
              </a:buClr>
              <a:defRPr b="0" i="0">
                <a:latin typeface="Tahoma Normal" charset="0"/>
                <a:ea typeface="Tahoma Normal" charset="0"/>
                <a:cs typeface="Tahoma Normal" charset="0"/>
              </a:defRPr>
            </a:lvl3pPr>
            <a:lvl4pPr>
              <a:buClr>
                <a:srgbClr val="1A6C43"/>
              </a:buClr>
              <a:defRPr b="0" i="0">
                <a:latin typeface="Tahoma Normal" charset="0"/>
                <a:ea typeface="Tahoma Normal" charset="0"/>
                <a:cs typeface="Tahoma Normal" charset="0"/>
              </a:defRPr>
            </a:lvl4pPr>
            <a:lvl5pPr>
              <a:buClr>
                <a:srgbClr val="1A6C43"/>
              </a:buClr>
              <a:defRPr b="0" i="0">
                <a:latin typeface="Tahoma Normal" charset="0"/>
                <a:ea typeface="Tahoma Normal" charset="0"/>
                <a:cs typeface="Tahoma Normal" charset="0"/>
              </a:defRPr>
            </a:lvl5pPr>
          </a:lstStyle>
          <a:p>
            <a:pPr lvl="0"/>
            <a:r>
              <a:rPr lang="en-US" dirty="0"/>
              <a:t>Click to edit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6834185" y="1810146"/>
            <a:ext cx="4519613" cy="3740728"/>
          </a:xfrm>
        </p:spPr>
        <p:txBody>
          <a:bodyPr/>
          <a:lstStyle>
            <a:lvl1pPr>
              <a:buClr>
                <a:srgbClr val="1A6C43"/>
              </a:buClr>
              <a:defRPr sz="2400" b="0" i="0" baseline="0">
                <a:latin typeface="Tahoma Normal" charset="0"/>
                <a:ea typeface="Tahoma Normal" charset="0"/>
                <a:cs typeface="Tahoma Normal" charset="0"/>
              </a:defRPr>
            </a:lvl1pPr>
            <a:lvl2pPr>
              <a:buClr>
                <a:srgbClr val="1A6C43"/>
              </a:buClr>
              <a:defRPr b="0" i="0">
                <a:latin typeface="Tahoma Normal" charset="0"/>
                <a:ea typeface="Tahoma Normal" charset="0"/>
                <a:cs typeface="Tahoma Normal" charset="0"/>
              </a:defRPr>
            </a:lvl2pPr>
            <a:lvl3pPr>
              <a:buClr>
                <a:srgbClr val="1A6C43"/>
              </a:buClr>
              <a:defRPr b="0" i="0">
                <a:latin typeface="Tahoma Normal" charset="0"/>
                <a:ea typeface="Tahoma Normal" charset="0"/>
                <a:cs typeface="Tahoma Normal" charset="0"/>
              </a:defRPr>
            </a:lvl3pPr>
            <a:lvl4pPr>
              <a:buClr>
                <a:srgbClr val="1A6C43"/>
              </a:buClr>
              <a:defRPr b="0" i="0">
                <a:latin typeface="Tahoma Normal" charset="0"/>
                <a:ea typeface="Tahoma Normal" charset="0"/>
                <a:cs typeface="Tahoma Normal" charset="0"/>
              </a:defRPr>
            </a:lvl4pPr>
            <a:lvl5pPr>
              <a:buClr>
                <a:srgbClr val="1A6C43"/>
              </a:buClr>
              <a:defRPr b="0" i="0">
                <a:latin typeface="Tahoma Normal" charset="0"/>
                <a:ea typeface="Tahoma Normal" charset="0"/>
                <a:cs typeface="Tahoma Normal" charset="0"/>
              </a:defRPr>
            </a:lvl5pPr>
          </a:lstStyle>
          <a:p>
            <a:pPr lvl="0"/>
            <a:r>
              <a:rPr lang="en-US" dirty="0"/>
              <a:t>Click to edit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5998" y="1810146"/>
            <a:ext cx="0" cy="374072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198" y="994808"/>
            <a:ext cx="10515600" cy="201193"/>
          </a:xfrm>
          <a:ln>
            <a:noFill/>
          </a:ln>
        </p:spPr>
        <p:txBody>
          <a:bodyPr/>
          <a:lstStyle>
            <a:lvl1pPr>
              <a:defRPr sz="3600" b="1" i="0">
                <a:solidFill>
                  <a:srgbClr val="1A6C43"/>
                </a:solidFill>
                <a:latin typeface="Times Bold" charset="0"/>
                <a:ea typeface="Times Bold" charset="0"/>
                <a:cs typeface="Times Bold" charset="0"/>
              </a:defRPr>
            </a:lvl1pPr>
          </a:lstStyle>
          <a:p>
            <a:r>
              <a:rPr lang="en-US" dirty="0"/>
              <a:t>Click To Edit Title Copy 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7"/>
          <a:stretch/>
        </p:blipFill>
        <p:spPr>
          <a:xfrm>
            <a:off x="0" y="-1"/>
            <a:ext cx="12192000" cy="344617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000" b="1" i="0" baseline="0">
                <a:solidFill>
                  <a:srgbClr val="1A6C43"/>
                </a:solidFill>
                <a:latin typeface="Tahoma" charset="0"/>
                <a:ea typeface="Arial Narrow" charset="0"/>
                <a:cs typeface="Arial Narrow" charset="0"/>
              </a:defRPr>
            </a:lvl1pPr>
          </a:lstStyle>
          <a:p>
            <a:fld id="{90D39CAF-FD09-2C4F-AE06-B3DA80E232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7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583"/>
            <a:ext cx="12192000" cy="116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65020"/>
            <a:ext cx="1806526" cy="45960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199" y="1712918"/>
            <a:ext cx="4519613" cy="3741286"/>
          </a:xfrm>
        </p:spPr>
        <p:txBody>
          <a:bodyPr/>
          <a:lstStyle>
            <a:lvl1pPr>
              <a:buClr>
                <a:srgbClr val="1A6C43"/>
              </a:buClr>
              <a:defRPr sz="2400" b="0" i="0" baseline="0">
                <a:latin typeface="Tahoma Normal" charset="0"/>
                <a:ea typeface="Tahoma Normal" charset="0"/>
                <a:cs typeface="Tahoma Normal" charset="0"/>
              </a:defRPr>
            </a:lvl1pPr>
            <a:lvl2pPr>
              <a:buClr>
                <a:srgbClr val="1A6C43"/>
              </a:buClr>
              <a:defRPr b="0" i="0">
                <a:latin typeface="Tahoma Normal" charset="0"/>
                <a:ea typeface="Tahoma Normal" charset="0"/>
                <a:cs typeface="Tahoma Normal" charset="0"/>
              </a:defRPr>
            </a:lvl2pPr>
            <a:lvl3pPr>
              <a:buClr>
                <a:srgbClr val="1A6C43"/>
              </a:buClr>
              <a:defRPr b="0" i="0">
                <a:latin typeface="Tahoma Normal" charset="0"/>
                <a:ea typeface="Tahoma Normal" charset="0"/>
                <a:cs typeface="Tahoma Normal" charset="0"/>
              </a:defRPr>
            </a:lvl3pPr>
            <a:lvl4pPr>
              <a:buClr>
                <a:srgbClr val="1A6C43"/>
              </a:buClr>
              <a:defRPr b="0" i="0">
                <a:latin typeface="Tahoma Normal" charset="0"/>
                <a:ea typeface="Tahoma Normal" charset="0"/>
                <a:cs typeface="Tahoma Normal" charset="0"/>
              </a:defRPr>
            </a:lvl4pPr>
            <a:lvl5pPr>
              <a:buClr>
                <a:srgbClr val="1A6C43"/>
              </a:buClr>
              <a:defRPr b="0" i="0">
                <a:latin typeface="Tahoma Normal" charset="0"/>
                <a:ea typeface="Tahoma Normal" charset="0"/>
                <a:cs typeface="Tahoma Normal" charset="0"/>
              </a:defRPr>
            </a:lvl5pPr>
          </a:lstStyle>
          <a:p>
            <a:pPr lvl="0"/>
            <a:r>
              <a:rPr lang="en-US" dirty="0"/>
              <a:t>Click to edit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198" y="994808"/>
            <a:ext cx="10515600" cy="201193"/>
          </a:xfrm>
          <a:ln>
            <a:noFill/>
          </a:ln>
        </p:spPr>
        <p:txBody>
          <a:bodyPr/>
          <a:lstStyle>
            <a:lvl1pPr>
              <a:defRPr sz="3600" b="1" i="0">
                <a:solidFill>
                  <a:srgbClr val="1A6C43"/>
                </a:solidFill>
                <a:latin typeface="Times Bold" charset="0"/>
                <a:ea typeface="Times Bold" charset="0"/>
                <a:cs typeface="Times Bold" charset="0"/>
              </a:defRPr>
            </a:lvl1pPr>
          </a:lstStyle>
          <a:p>
            <a:r>
              <a:rPr lang="en-US" dirty="0"/>
              <a:t>Click To Edit Title Copy </a:t>
            </a:r>
            <a:br>
              <a:rPr lang="en-US" dirty="0"/>
            </a:b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7"/>
          <a:stretch/>
        </p:blipFill>
        <p:spPr>
          <a:xfrm>
            <a:off x="0" y="-1"/>
            <a:ext cx="12192000" cy="344617"/>
          </a:xfrm>
          <a:prstGeom prst="rect">
            <a:avLst/>
          </a:prstGeom>
        </p:spPr>
      </p:pic>
      <p:sp>
        <p:nvSpPr>
          <p:cNvPr id="1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101862" y="1712917"/>
            <a:ext cx="5251935" cy="374128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000" b="1" i="0" baseline="0">
                <a:solidFill>
                  <a:srgbClr val="1A6C43"/>
                </a:solidFill>
                <a:latin typeface="Tahoma" charset="0"/>
                <a:ea typeface="Arial Narrow" charset="0"/>
                <a:cs typeface="Arial Narrow" charset="0"/>
              </a:defRPr>
            </a:lvl1pPr>
          </a:lstStyle>
          <a:p>
            <a:fld id="{90D39CAF-FD09-2C4F-AE06-B3DA80E232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3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copy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ahoma Normal" charset="0"/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2171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71" r:id="rId4"/>
    <p:sldLayoutId id="2147483670" r:id="rId5"/>
    <p:sldLayoutId id="2147483664" r:id="rId6"/>
    <p:sldLayoutId id="2147483650" r:id="rId7"/>
    <p:sldLayoutId id="2147483661" r:id="rId8"/>
    <p:sldLayoutId id="2147483665" r:id="rId9"/>
    <p:sldLayoutId id="2147483667" r:id="rId10"/>
    <p:sldLayoutId id="2147483651" r:id="rId11"/>
    <p:sldLayoutId id="2147483668" r:id="rId12"/>
    <p:sldLayoutId id="214748367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047644"/>
          </a:solidFill>
          <a:latin typeface="Times Roman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400"/>
        </a:spcAft>
        <a:buFontTx/>
        <a:buNone/>
        <a:defRPr sz="2400" b="0" i="0" kern="1200" baseline="0">
          <a:solidFill>
            <a:schemeClr val="tx1">
              <a:lumMod val="75000"/>
              <a:lumOff val="25000"/>
            </a:schemeClr>
          </a:solidFill>
          <a:latin typeface="Tahoma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400"/>
        </a:spcAft>
        <a:buFont typeface="Arial"/>
        <a:buChar char="•"/>
        <a:defRPr sz="1800" b="0" i="0" kern="1200" baseline="0">
          <a:solidFill>
            <a:schemeClr val="tx1">
              <a:lumMod val="75000"/>
              <a:lumOff val="25000"/>
            </a:schemeClr>
          </a:solidFill>
          <a:latin typeface="Tahoma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200"/>
        </a:spcAft>
        <a:buFont typeface="Arial"/>
        <a:buChar char="•"/>
        <a:defRPr sz="1600" b="0" i="0" kern="1200" baseline="0">
          <a:solidFill>
            <a:schemeClr val="tx1">
              <a:lumMod val="75000"/>
              <a:lumOff val="25000"/>
            </a:schemeClr>
          </a:solidFill>
          <a:latin typeface="Tahoma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200"/>
        </a:spcAft>
        <a:buFont typeface="Arial"/>
        <a:buChar char="•"/>
        <a:defRPr sz="1400" b="0" i="0" kern="1200" baseline="0">
          <a:solidFill>
            <a:schemeClr val="tx1">
              <a:lumMod val="75000"/>
              <a:lumOff val="25000"/>
            </a:schemeClr>
          </a:solidFill>
          <a:latin typeface="Tahoma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200"/>
        </a:spcAft>
        <a:buFont typeface="Arial"/>
        <a:buChar char="•"/>
        <a:defRPr sz="1200" b="0" i="0" kern="1200" baseline="0">
          <a:solidFill>
            <a:schemeClr val="tx1">
              <a:lumMod val="75000"/>
              <a:lumOff val="25000"/>
            </a:schemeClr>
          </a:solidFill>
          <a:latin typeface="Tahoma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vmcom.zoom.us/j/94049087432" TargetMode="External"/><Relationship Id="rId2" Type="http://schemas.openxmlformats.org/officeDocument/2006/relationships/hyperlink" Target="https://uvmcom.zoom.us/j/94332244841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uvmcom.zoom.us/j/99088371299" TargetMode="External"/><Relationship Id="rId5" Type="http://schemas.openxmlformats.org/officeDocument/2006/relationships/hyperlink" Target="https://uvmcom.zoom.us/j/92686806905" TargetMode="External"/><Relationship Id="rId4" Type="http://schemas.openxmlformats.org/officeDocument/2006/relationships/hyperlink" Target="https://uvmcom.zoom.us/j/93793137902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vm.edu/teachingacadem/hom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Case,%20Colleen%20R%20%3ccolleen.case@med.uvm.edu%3e" TargetMode="External"/><Relationship Id="rId3" Type="http://schemas.openxmlformats.org/officeDocument/2006/relationships/hyperlink" Target="mailto:karen.lounsbury@med.uvm.edu" TargetMode="External"/><Relationship Id="rId7" Type="http://schemas.openxmlformats.org/officeDocument/2006/relationships/hyperlink" Target="mailto:cate.nicholas@uvm.edu" TargetMode="External"/><Relationship Id="rId2" Type="http://schemas.openxmlformats.org/officeDocument/2006/relationships/hyperlink" Target="mailto:Zehle,%20Christa%20H%20%3cChrista.Zehle@med.uvm.edu%3e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Rosen,%20Lee%20%3clee.rosen@med.uvm.edu%3e" TargetMode="External"/><Relationship Id="rId5" Type="http://schemas.openxmlformats.org/officeDocument/2006/relationships/hyperlink" Target="mailto:Garrison,%20Garth%20W.%20%3cgarth.garrison@uvmhealth.org%3e" TargetMode="External"/><Relationship Id="rId4" Type="http://schemas.openxmlformats.org/officeDocument/2006/relationships/hyperlink" Target="mailto:Everett,%20Elise%20%3celise.everett@uvmhealth.org%3e" TargetMode="External"/><Relationship Id="rId9" Type="http://schemas.openxmlformats.org/officeDocument/2006/relationships/hyperlink" Target="mailto:Kathryn.Huggett@med.uvm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ed.uvm.edu/docs/vic/medical-education-documents/vic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37377" y="1800574"/>
            <a:ext cx="7550030" cy="1628426"/>
          </a:xfrm>
        </p:spPr>
        <p:txBody>
          <a:bodyPr/>
          <a:lstStyle/>
          <a:p>
            <a:r>
              <a:rPr lang="en-US" dirty="0"/>
              <a:t>UVM Health Network </a:t>
            </a:r>
          </a:p>
          <a:p>
            <a:r>
              <a:rPr lang="en-US" dirty="0"/>
              <a:t>Faculty Session</a:t>
            </a:r>
          </a:p>
          <a:p>
            <a:r>
              <a:rPr lang="en-US" sz="2800" dirty="0"/>
              <a:t>with Drs. Everett, Garrison and Zehle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41875" y="4016530"/>
            <a:ext cx="7550029" cy="8542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Essential of Teaching and Assessment Program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35583" y="4589624"/>
            <a:ext cx="4362611" cy="562247"/>
          </a:xfrm>
        </p:spPr>
        <p:txBody>
          <a:bodyPr/>
          <a:lstStyle/>
          <a:p>
            <a:r>
              <a:rPr lang="en-US" dirty="0"/>
              <a:t>September 30, 2021</a:t>
            </a:r>
          </a:p>
        </p:txBody>
      </p:sp>
    </p:spTree>
    <p:extLst>
      <p:ext uri="{BB962C8B-B14F-4D97-AF65-F5344CB8AC3E}">
        <p14:creationId xmlns:p14="http://schemas.microsoft.com/office/powerpoint/2010/main" val="147183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GQ National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/>
              <a:t>Majority of Students are Satisfied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9CAF-FD09-2C4F-AE06-B3DA80E232F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6" y="2339418"/>
            <a:ext cx="3445567" cy="36050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299" y="2339418"/>
            <a:ext cx="3495791" cy="35507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6098" y="2339418"/>
            <a:ext cx="3469496" cy="36050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391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157163"/>
            <a:ext cx="10515600" cy="1009786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2020 Program Directors’ Survey: Overall 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109" y="914172"/>
            <a:ext cx="6143567" cy="3630756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379052"/>
              </p:ext>
            </p:extLst>
          </p:nvPr>
        </p:nvGraphicFramePr>
        <p:xfrm>
          <a:off x="1664593" y="4517856"/>
          <a:ext cx="886281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8217">
                  <a:extLst>
                    <a:ext uri="{9D8B030D-6E8A-4147-A177-3AD203B41FA5}">
                      <a16:colId xmlns:a16="http://schemas.microsoft.com/office/drawing/2014/main" val="2305100839"/>
                    </a:ext>
                  </a:extLst>
                </a:gridCol>
                <a:gridCol w="2117277">
                  <a:extLst>
                    <a:ext uri="{9D8B030D-6E8A-4147-A177-3AD203B41FA5}">
                      <a16:colId xmlns:a16="http://schemas.microsoft.com/office/drawing/2014/main" val="2144669648"/>
                    </a:ext>
                  </a:extLst>
                </a:gridCol>
                <a:gridCol w="1697319">
                  <a:extLst>
                    <a:ext uri="{9D8B030D-6E8A-4147-A177-3AD203B41FA5}">
                      <a16:colId xmlns:a16="http://schemas.microsoft.com/office/drawing/2014/main" val="382251864"/>
                    </a:ext>
                  </a:extLst>
                </a:gridCol>
              </a:tblGrid>
              <a:tr h="5686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LCOM (n=71)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National</a:t>
                      </a:r>
                      <a:r>
                        <a:rPr lang="en-US" baseline="0" dirty="0"/>
                        <a:t> (n=5527)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778178"/>
                  </a:ext>
                </a:extLst>
              </a:tr>
              <a:tr h="324965">
                <a:tc>
                  <a:txBody>
                    <a:bodyPr/>
                    <a:lstStyle/>
                    <a:p>
                      <a:r>
                        <a:rPr lang="en-US" dirty="0"/>
                        <a:t>Did not meet overall performance expectations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716780"/>
                  </a:ext>
                </a:extLst>
              </a:tr>
              <a:tr h="324965">
                <a:tc>
                  <a:txBody>
                    <a:bodyPr/>
                    <a:lstStyle/>
                    <a:p>
                      <a:r>
                        <a:rPr lang="en-US" dirty="0"/>
                        <a:t>Met overall performance expectations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58.9% (43)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283963"/>
                  </a:ext>
                </a:extLst>
              </a:tr>
              <a:tr h="324965">
                <a:tc>
                  <a:txBody>
                    <a:bodyPr/>
                    <a:lstStyle/>
                    <a:p>
                      <a:r>
                        <a:rPr lang="en-US" dirty="0"/>
                        <a:t>Exceeded overall performance expectations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38.4% (28)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918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112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EB99-771C-4786-9E1E-D9C56338C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53144"/>
            <a:ext cx="10515600" cy="542858"/>
          </a:xfrm>
        </p:spPr>
        <p:txBody>
          <a:bodyPr>
            <a:normAutofit fontScale="90000"/>
          </a:bodyPr>
          <a:lstStyle/>
          <a:p>
            <a:r>
              <a:rPr lang="en-US" dirty="0"/>
              <a:t>Medical Education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3A306-390A-40B1-87AE-0B9B96FF5C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Commitment to the Learning Environment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Teaching Academy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Medical Education Program</a:t>
            </a:r>
          </a:p>
        </p:txBody>
      </p:sp>
    </p:spTree>
    <p:extLst>
      <p:ext uri="{BB962C8B-B14F-4D97-AF65-F5344CB8AC3E}">
        <p14:creationId xmlns:p14="http://schemas.microsoft.com/office/powerpoint/2010/main" val="356378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1FBFB-4B72-4A7B-BA16-C512B8D3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53144"/>
            <a:ext cx="10515600" cy="542858"/>
          </a:xfrm>
        </p:spPr>
        <p:txBody>
          <a:bodyPr>
            <a:normAutofit fontScale="90000"/>
          </a:bodyPr>
          <a:lstStyle/>
          <a:p>
            <a:r>
              <a:rPr lang="en-US" dirty="0"/>
              <a:t>Commitment to ensuring a positive learning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56185-39F7-428E-BF7D-B6B628F64B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Faculty model professional behavior (Highlights)</a:t>
            </a:r>
          </a:p>
          <a:p>
            <a:pPr lvl="1"/>
            <a:r>
              <a:rPr lang="en-US" sz="1800" dirty="0"/>
              <a:t>Honesty and integrity</a:t>
            </a:r>
          </a:p>
          <a:p>
            <a:pPr lvl="1"/>
            <a:r>
              <a:rPr lang="en-US" sz="1800" dirty="0"/>
              <a:t>Syllabus = contract</a:t>
            </a:r>
          </a:p>
          <a:p>
            <a:pPr lvl="1"/>
            <a:r>
              <a:rPr lang="en-US" sz="1800" dirty="0"/>
              <a:t>Students expected to attend, participate, complete assignments, etc.</a:t>
            </a:r>
          </a:p>
          <a:p>
            <a:pPr lvl="1"/>
            <a:r>
              <a:rPr lang="en-US" sz="1800" dirty="0"/>
              <a:t>Foster mutual respect (civil communication, no discrimination or favoritism, abuse, humiliation, harassment)</a:t>
            </a:r>
          </a:p>
          <a:p>
            <a:pPr lvl="1"/>
            <a:r>
              <a:rPr lang="en-US" sz="1800" dirty="0"/>
              <a:t>Competence in your discipline </a:t>
            </a:r>
          </a:p>
          <a:p>
            <a:pPr lvl="1"/>
            <a:r>
              <a:rPr lang="en-US" sz="1800" dirty="0"/>
              <a:t>Competence as a teacher</a:t>
            </a:r>
          </a:p>
          <a:p>
            <a:pPr lvl="1"/>
            <a:r>
              <a:rPr lang="en-US" sz="1800" dirty="0"/>
              <a:t>Evaluate student performance and comply with FERPA</a:t>
            </a:r>
          </a:p>
          <a:p>
            <a:pPr lvl="1"/>
            <a:r>
              <a:rPr lang="en-US" sz="1800" dirty="0"/>
              <a:t>Be familiar with and follow UVM policy on Equal Opportunity in Educational Programs </a:t>
            </a:r>
          </a:p>
          <a:p>
            <a:pPr lvl="1"/>
            <a:r>
              <a:rPr lang="en-US" sz="1800" dirty="0"/>
              <a:t>No romantic relationships or overtures</a:t>
            </a:r>
          </a:p>
          <a:p>
            <a:pPr lvl="1"/>
            <a:r>
              <a:rPr lang="en-US" sz="1800" dirty="0"/>
              <a:t>Ethical behavior</a:t>
            </a:r>
          </a:p>
          <a:p>
            <a:pPr lvl="1"/>
            <a:r>
              <a:rPr lang="en-US" sz="1800" dirty="0"/>
              <a:t>Compliance with all policies and 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38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981FDED3-4973-4A74-8373-1F0BA55DE7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1773691"/>
            <a:ext cx="4519613" cy="3310618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1565DD-037E-4BC1-9F43-983B79CDB69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834185" y="605703"/>
            <a:ext cx="4519613" cy="5951851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Community of scholarly educators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Support teachers through faculty development, </a:t>
            </a:r>
            <a:br>
              <a:rPr lang="en-US" sz="2000" dirty="0"/>
            </a:br>
            <a:r>
              <a:rPr lang="en-US" sz="2000" dirty="0"/>
              <a:t>peer evaluation educational modules and publications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Evaluate the curriculum and teaching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Perform Medical Education Research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Foster innovation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Recognize excellent teachers 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Support promotion and tenure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38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11679810" cy="9239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Clinical Teaching at Essentials of Teaching and Assessment</a:t>
            </a:r>
            <a:br>
              <a:rPr lang="en-US" sz="4000" dirty="0"/>
            </a:b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It’s not too late to join us virtually!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0E2C16AF-5C27-4AF8-A198-0F5C40E146A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00812811"/>
              </p:ext>
            </p:extLst>
          </p:nvPr>
        </p:nvGraphicFramePr>
        <p:xfrm>
          <a:off x="1550124" y="1386023"/>
          <a:ext cx="9091749" cy="4809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8289">
                  <a:extLst>
                    <a:ext uri="{9D8B030D-6E8A-4147-A177-3AD203B41FA5}">
                      <a16:colId xmlns:a16="http://schemas.microsoft.com/office/drawing/2014/main" val="4085113212"/>
                    </a:ext>
                  </a:extLst>
                </a:gridCol>
                <a:gridCol w="4688535">
                  <a:extLst>
                    <a:ext uri="{9D8B030D-6E8A-4147-A177-3AD203B41FA5}">
                      <a16:colId xmlns:a16="http://schemas.microsoft.com/office/drawing/2014/main" val="82259557"/>
                    </a:ext>
                  </a:extLst>
                </a:gridCol>
                <a:gridCol w="2414925">
                  <a:extLst>
                    <a:ext uri="{9D8B030D-6E8A-4147-A177-3AD203B41FA5}">
                      <a16:colId xmlns:a16="http://schemas.microsoft.com/office/drawing/2014/main" val="712054706"/>
                    </a:ext>
                  </a:extLst>
                </a:gridCol>
              </a:tblGrid>
              <a:tr h="3760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Friday, October 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2241032"/>
                  </a:ext>
                </a:extLst>
              </a:tr>
              <a:tr h="990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8:00 - 9:00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Plenary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Creating a Positive Learning Environment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Judith Lewis, MD; Nathalie Feldman, MD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2"/>
                        </a:rPr>
                        <a:t>Zoom Link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Meeting ID: 943 3224 4841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7495659"/>
                  </a:ext>
                </a:extLst>
              </a:tr>
              <a:tr h="4104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9:15 – 10:30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Breakout Sessions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8189616"/>
                  </a:ext>
                </a:extLst>
              </a:tr>
              <a:tr h="655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Feedback Essentials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Richard Bounds, MD; Sarah Schlein, MD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3"/>
                        </a:rPr>
                        <a:t>Zoom Link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Meeting ID: 940 4908 7432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8162228"/>
                  </a:ext>
                </a:extLst>
              </a:tr>
              <a:tr h="655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Patient Centered Teaching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Karin Gray, MD; Lewis First, MD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4"/>
                        </a:rPr>
                        <a:t>Zoom Link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Meeting ID: 937 9313 7902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1707922"/>
                  </a:ext>
                </a:extLst>
              </a:tr>
              <a:tr h="4104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10:45 - 12:00 PM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Breakout Sessions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7290040"/>
                  </a:ext>
                </a:extLst>
              </a:tr>
              <a:tr h="655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Small Group Facilitating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Stephen Berns, MD; Martha Seagrave, RN, PA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5"/>
                        </a:rPr>
                        <a:t>Zoom Link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Meeting ID: 926 8680 6905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3455945"/>
                  </a:ext>
                </a:extLst>
              </a:tr>
              <a:tr h="655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Writing Inclusive Cases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Karen Lounsbury, PhD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6"/>
                        </a:rPr>
                        <a:t>Zoom Link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Meeting ID: 990 8837 1299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24302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BBC3413-2589-4EF5-B728-D61DFA1D34C8}"/>
              </a:ext>
            </a:extLst>
          </p:cNvPr>
          <p:cNvSpPr txBox="1"/>
          <p:nvPr/>
        </p:nvSpPr>
        <p:spPr>
          <a:xfrm>
            <a:off x="2265285" y="6322747"/>
            <a:ext cx="766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See your Program for details!</a:t>
            </a:r>
          </a:p>
        </p:txBody>
      </p:sp>
    </p:spTree>
    <p:extLst>
      <p:ext uri="{BB962C8B-B14F-4D97-AF65-F5344CB8AC3E}">
        <p14:creationId xmlns:p14="http://schemas.microsoft.com/office/powerpoint/2010/main" val="840478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50825"/>
            <a:ext cx="8747125" cy="925513"/>
          </a:xfrm>
        </p:spPr>
        <p:txBody>
          <a:bodyPr/>
          <a:lstStyle/>
          <a:p>
            <a:pPr algn="ctr"/>
            <a:r>
              <a:rPr lang="en-US" sz="3200" dirty="0"/>
              <a:t>Virtual Fall Faculty Development Events</a:t>
            </a:r>
            <a:br>
              <a:rPr lang="en-US" sz="3200" dirty="0"/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Join us from anywhere-events hosted via Zoom!</a:t>
            </a:r>
            <a:endParaRPr lang="en-US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813FB3-FE8E-474D-81F9-567B5A5166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62063" y="1176338"/>
            <a:ext cx="10929937" cy="5068887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rgbClr val="1A6C43"/>
                </a:solidFill>
              </a:rPr>
              <a:t>Medical Education Grand Rounds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dirty="0"/>
              <a:t>October 22: Tracking Progress in a Competency-Based Medical Curriculum </a:t>
            </a:r>
            <a:r>
              <a:rPr lang="en-US" sz="1200" dirty="0"/>
              <a:t>with </a:t>
            </a:r>
            <a:r>
              <a:rPr lang="en-US" sz="1200" i="1" dirty="0"/>
              <a:t>Robert Malinowski, PHD, DVM, MA</a:t>
            </a:r>
            <a:r>
              <a:rPr lang="en-US" sz="1200" dirty="0"/>
              <a:t>, Office of Medical Education Research and Development, College Of Human Medicine, Michigan State University; </a:t>
            </a:r>
            <a:r>
              <a:rPr lang="en-US" sz="1200" i="1" dirty="0"/>
              <a:t>Heather Laird-Fick, MD, MPH</a:t>
            </a:r>
            <a:r>
              <a:rPr lang="en-US" sz="1200" dirty="0"/>
              <a:t>; and </a:t>
            </a:r>
            <a:r>
              <a:rPr lang="en-US" sz="1200" i="1" dirty="0"/>
              <a:t>Gary Ferenchick, MD</a:t>
            </a:r>
            <a:r>
              <a:rPr lang="en-US" sz="1200" dirty="0"/>
              <a:t>, College of Human Medicine, Michigan State University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dirty="0"/>
              <a:t>November 12:  Entrustable Professional Activities: The Next Step in Meaningful Assessment of Clinical Competence </a:t>
            </a:r>
            <a:r>
              <a:rPr lang="en-US" sz="1200" dirty="0"/>
              <a:t>with </a:t>
            </a:r>
            <a:r>
              <a:rPr lang="en-US" sz="1200" i="1" dirty="0"/>
              <a:t>Robert Englander, MD, MPH</a:t>
            </a:r>
            <a:r>
              <a:rPr lang="en-US" sz="1200" dirty="0"/>
              <a:t>, University of Minnesota Medical School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dirty="0"/>
              <a:t>December 10: Deconstructing Racism and Bias in Medical Education: Guiding Principles for Inclusive Curriculum Design</a:t>
            </a:r>
            <a:r>
              <a:rPr lang="en-US" sz="1200" dirty="0"/>
              <a:t> with </a:t>
            </a:r>
            <a:r>
              <a:rPr lang="en-US" sz="1200" i="1" dirty="0"/>
              <a:t>Priya Garg, MD</a:t>
            </a:r>
            <a:r>
              <a:rPr lang="en-US" sz="1200" dirty="0"/>
              <a:t>, Boston University School of Medicine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*All sessions Noon to 1pm.</a:t>
            </a:r>
          </a:p>
          <a:p>
            <a:r>
              <a:rPr lang="en-US" sz="1400" b="1" dirty="0">
                <a:solidFill>
                  <a:srgbClr val="1A6C43"/>
                </a:solidFill>
              </a:rPr>
              <a:t>Faculty Development Series for Clinical Teachers 201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dirty="0"/>
              <a:t>September 23: Teaching Clinical Reasoning </a:t>
            </a:r>
            <a:r>
              <a:rPr lang="en-US" sz="1200" dirty="0"/>
              <a:t>with Emily Greenberger, MD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dirty="0"/>
              <a:t>October 28: Teaching Procedural Skills/Teaching in the OR </a:t>
            </a:r>
            <a:r>
              <a:rPr lang="en-US" sz="1200" dirty="0"/>
              <a:t>with Elise Everett, MD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*All sessions 7:30-8:30am. More sessions to be announced.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324243-3974-48D9-83DA-13A7F34B70FE}"/>
              </a:ext>
            </a:extLst>
          </p:cNvPr>
          <p:cNvSpPr txBox="1"/>
          <p:nvPr/>
        </p:nvSpPr>
        <p:spPr>
          <a:xfrm>
            <a:off x="3120148" y="6244677"/>
            <a:ext cx="623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A6C43"/>
                </a:solidFill>
              </a:rPr>
              <a:t>RSVP for one or all sessions: Teaching.Academy@med.uvm.edu</a:t>
            </a:r>
          </a:p>
        </p:txBody>
      </p:sp>
    </p:spTree>
    <p:extLst>
      <p:ext uri="{BB962C8B-B14F-4D97-AF65-F5344CB8AC3E}">
        <p14:creationId xmlns:p14="http://schemas.microsoft.com/office/powerpoint/2010/main" val="740254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/>
              <a:t>Get Involved!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38200"/>
            <a:ext cx="10312924" cy="5867400"/>
          </a:xfrm>
        </p:spPr>
        <p:txBody>
          <a:bodyPr>
            <a:normAutofit/>
          </a:bodyPr>
          <a:lstStyle/>
          <a:p>
            <a:r>
              <a:rPr lang="en-US" dirty="0"/>
              <a:t>Teaching in the Foundations (basic sciences) curriculum.</a:t>
            </a:r>
          </a:p>
          <a:p>
            <a:pPr lvl="1"/>
            <a:r>
              <a:rPr lang="en-US" dirty="0"/>
              <a:t>Small group facilitators</a:t>
            </a:r>
          </a:p>
          <a:p>
            <a:pPr lvl="1"/>
            <a:r>
              <a:rPr lang="en-US" dirty="0"/>
              <a:t>Content experts (active learning, TBLs, didactic)</a:t>
            </a:r>
          </a:p>
          <a:p>
            <a:r>
              <a:rPr lang="en-US" dirty="0"/>
              <a:t>Teaching in the Clinical Curriculum</a:t>
            </a:r>
          </a:p>
          <a:p>
            <a:pPr lvl="1"/>
            <a:r>
              <a:rPr lang="en-US" dirty="0"/>
              <a:t>Attending on service (become familiar with the student assessment tools, learning environment expectations, how to provide feedback)</a:t>
            </a:r>
          </a:p>
          <a:p>
            <a:r>
              <a:rPr lang="en-US" dirty="0"/>
              <a:t>Career Advising</a:t>
            </a:r>
          </a:p>
          <a:p>
            <a:pPr lvl="1"/>
            <a:r>
              <a:rPr lang="en-US" dirty="0"/>
              <a:t>Advising or mentoring students in your specialty (become familiar with the residency application process, match outcome data, student academic profiles)</a:t>
            </a:r>
          </a:p>
          <a:p>
            <a:r>
              <a:rPr lang="en-US" dirty="0"/>
              <a:t>Join the Teaching Academy: </a:t>
            </a:r>
            <a:r>
              <a:rPr lang="en-US" dirty="0">
                <a:hlinkClick r:id="rId3"/>
              </a:rPr>
              <a:t>www.med.uvm.edu/teachingacadem/home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69B17A-5B76-4022-A4AB-444B11ADC9FB}"/>
              </a:ext>
            </a:extLst>
          </p:cNvPr>
          <p:cNvSpPr txBox="1"/>
          <p:nvPr/>
        </p:nvSpPr>
        <p:spPr>
          <a:xfrm>
            <a:off x="5425441" y="0"/>
            <a:ext cx="6766559" cy="6717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General Medical Education Questions: 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  <a:hlinkClick r:id="rId2"/>
              </a:rPr>
              <a:t>Christa Zehle, M.D.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Foundations teaching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: </a:t>
            </a:r>
          </a:p>
          <a:p>
            <a:pPr marL="400041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Karen Lounsbury, Ph.D. |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  <a:hlinkClick r:id="rId3"/>
              </a:rPr>
              <a:t>karen.lounsbury@med.uvm.edu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Clerkships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: </a:t>
            </a:r>
          </a:p>
          <a:p>
            <a:pPr marL="400041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Elise Everett, M.D.|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  <a:hlinkClick r:id="rId4"/>
              </a:rPr>
              <a:t>elise.everett@uvmhealth.org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Advanced Integration Electives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: </a:t>
            </a:r>
          </a:p>
          <a:p>
            <a:pPr marL="400041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Garth Garrison, M.D.|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  <a:hlinkClick r:id="rId5"/>
              </a:rPr>
              <a:t>garth.garrison@uvmhealth.org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Career Advising: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    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Lee Rosen, Ph.D.|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  <a:hlinkClick r:id="rId6"/>
              </a:rPr>
              <a:t>lee.rosen@med.uvm.edu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Simulation and Standardized Patients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: </a:t>
            </a:r>
          </a:p>
          <a:p>
            <a:pPr marL="400041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Cate Nicholas | 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  <a:hlinkClick r:id="rId7"/>
              </a:rPr>
              <a:t>cate.nicholas@uvm.edu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Committees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: </a:t>
            </a:r>
          </a:p>
          <a:p>
            <a:pPr marL="400041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Colleen Case |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  <a:hlinkClick r:id="rId8"/>
              </a:rPr>
              <a:t>colleen.case@med.uvm.edu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Faculty Development for Teaching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: </a:t>
            </a:r>
          </a:p>
          <a:p>
            <a:pPr marL="400041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Teaching Academy |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  <a:hlinkClick r:id="rId9"/>
              </a:rPr>
              <a:t>Kathryn.Huggett@med.uvm.edu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E9211-BDE6-43DA-BE4C-FFE46B422A99}"/>
              </a:ext>
            </a:extLst>
          </p:cNvPr>
          <p:cNvSpPr txBox="1"/>
          <p:nvPr/>
        </p:nvSpPr>
        <p:spPr>
          <a:xfrm>
            <a:off x="700457" y="2712537"/>
            <a:ext cx="3793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47644"/>
                </a:solidFill>
                <a:effectLst/>
                <a:uLnTx/>
                <a:uFillTx/>
                <a:latin typeface="Times Roman" charset="0"/>
                <a:ea typeface="+mj-ea"/>
                <a:cs typeface="+mj-cs"/>
              </a:rPr>
              <a:t>Get Involved!</a:t>
            </a:r>
            <a:endParaRPr lang="en-US" sz="2800" dirty="0">
              <a:solidFill>
                <a:srgbClr val="2479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0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D2E7159-C19C-4097-AD61-546348E8E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059043"/>
              </p:ext>
            </p:extLst>
          </p:nvPr>
        </p:nvGraphicFramePr>
        <p:xfrm>
          <a:off x="1717040" y="400594"/>
          <a:ext cx="8757920" cy="6226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193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400B1-52EB-459C-AB45-FF23EFF4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01650"/>
            <a:ext cx="10515600" cy="163195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ea typeface="+mn-ea"/>
                <a:cs typeface="+mn-cs"/>
              </a:rPr>
              <a:t>The Larner College of Medicine </a:t>
            </a:r>
            <a:br>
              <a:rPr lang="en-US" sz="36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3600" dirty="0">
                <a:solidFill>
                  <a:prstClr val="black"/>
                </a:solidFill>
                <a:ea typeface="+mn-ea"/>
                <a:cs typeface="+mn-cs"/>
              </a:rPr>
              <a:t>at the University of Vermont</a:t>
            </a:r>
            <a:br>
              <a:rPr lang="en-US" sz="36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3600" dirty="0">
                <a:solidFill>
                  <a:prstClr val="black"/>
                </a:solidFill>
                <a:ea typeface="+mn-ea"/>
                <a:cs typeface="+mn-cs"/>
              </a:rPr>
              <a:t>Vision Statement: Medical Education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AE317-9255-4512-A3BE-99B53F916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2615622"/>
            <a:ext cx="10515599" cy="3740728"/>
          </a:xfrm>
        </p:spPr>
        <p:txBody>
          <a:bodyPr/>
          <a:lstStyle/>
          <a:p>
            <a:pPr algn="ctr"/>
            <a:r>
              <a:rPr lang="en-US" i="1" dirty="0">
                <a:solidFill>
                  <a:prstClr val="black"/>
                </a:solidFill>
              </a:rPr>
              <a:t>We will be a college of medicine </a:t>
            </a:r>
            <a:r>
              <a:rPr lang="en-US" b="1" i="1" dirty="0">
                <a:solidFill>
                  <a:prstClr val="black"/>
                </a:solidFill>
              </a:rPr>
              <a:t>respected by our peers</a:t>
            </a:r>
            <a:r>
              <a:rPr lang="en-US" i="1" dirty="0">
                <a:solidFill>
                  <a:prstClr val="black"/>
                </a:solidFill>
              </a:rPr>
              <a:t> for our innovative and outstanding teaching. We will be distinguished by preparing graduates who </a:t>
            </a:r>
            <a:r>
              <a:rPr lang="en-US" b="1" i="1" dirty="0">
                <a:solidFill>
                  <a:prstClr val="black"/>
                </a:solidFill>
              </a:rPr>
              <a:t>achieve excellence </a:t>
            </a:r>
            <a:r>
              <a:rPr lang="en-US" i="1" dirty="0">
                <a:solidFill>
                  <a:prstClr val="black"/>
                </a:solidFill>
              </a:rPr>
              <a:t>in their chosen fields and who demonstrate </a:t>
            </a:r>
            <a:r>
              <a:rPr lang="en-US" b="1" i="1" dirty="0">
                <a:solidFill>
                  <a:prstClr val="black"/>
                </a:solidFill>
              </a:rPr>
              <a:t>extraordinary compassion and commitment </a:t>
            </a:r>
            <a:r>
              <a:rPr lang="en-US" i="1" dirty="0">
                <a:solidFill>
                  <a:prstClr val="black"/>
                </a:solidFill>
              </a:rPr>
              <a:t>to the service of patients, the medical profession and the community.</a:t>
            </a:r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DE8DAA-7D86-4B84-89B2-22BC43895AA5}"/>
              </a:ext>
            </a:extLst>
          </p:cNvPr>
          <p:cNvGrpSpPr/>
          <p:nvPr/>
        </p:nvGrpSpPr>
        <p:grpSpPr>
          <a:xfrm>
            <a:off x="217170" y="538527"/>
            <a:ext cx="1777636" cy="1777636"/>
            <a:chOff x="1305469" y="2315935"/>
            <a:chExt cx="1777636" cy="177763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5D71FA7-1C24-4BA0-A19A-DBE75F29B612}"/>
                </a:ext>
              </a:extLst>
            </p:cNvPr>
            <p:cNvSpPr/>
            <p:nvPr/>
          </p:nvSpPr>
          <p:spPr>
            <a:xfrm>
              <a:off x="1305469" y="2315935"/>
              <a:ext cx="1777636" cy="1777636"/>
            </a:xfrm>
            <a:prstGeom prst="ellipse">
              <a:avLst/>
            </a:prstGeom>
            <a:solidFill>
              <a:srgbClr val="CD971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5B0DE171-4193-4ED0-9482-C97F4AECAAD7}"/>
                </a:ext>
              </a:extLst>
            </p:cNvPr>
            <p:cNvSpPr txBox="1"/>
            <p:nvPr/>
          </p:nvSpPr>
          <p:spPr>
            <a:xfrm>
              <a:off x="1565798" y="2576264"/>
              <a:ext cx="1256978" cy="12569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Education</a:t>
              </a:r>
              <a:r>
                <a:rPr lang="en-US" sz="2000" kern="12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24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37E33B-C625-4A58-BDCE-598A9E880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849" y="0"/>
            <a:ext cx="6514301" cy="6721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B6B1A3-EB99-46F8-A86D-ACADE71273C5}"/>
              </a:ext>
            </a:extLst>
          </p:cNvPr>
          <p:cNvSpPr txBox="1"/>
          <p:nvPr/>
        </p:nvSpPr>
        <p:spPr>
          <a:xfrm>
            <a:off x="2766722" y="6382476"/>
            <a:ext cx="665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http://med.uvm.edu/docs/vic/medical-education-documents/vic.pdf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9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635726"/>
            <a:ext cx="10515600" cy="560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Committee Relationships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AB05EB8-A8E4-46F2-A185-CB75E46B217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7633955"/>
              </p:ext>
            </p:extLst>
          </p:nvPr>
        </p:nvGraphicFramePr>
        <p:xfrm>
          <a:off x="838198" y="1205836"/>
          <a:ext cx="10515598" cy="514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EB8E4AA-9AF4-4535-AF18-F50FF763A802}"/>
              </a:ext>
            </a:extLst>
          </p:cNvPr>
          <p:cNvSpPr txBox="1"/>
          <p:nvPr/>
        </p:nvSpPr>
        <p:spPr>
          <a:xfrm>
            <a:off x="3535681" y="4857350"/>
            <a:ext cx="5373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Medical Curriculum Committee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730049-9A53-453F-A10A-490709892FCF}"/>
              </a:ext>
            </a:extLst>
          </p:cNvPr>
          <p:cNvSpPr/>
          <p:nvPr/>
        </p:nvSpPr>
        <p:spPr>
          <a:xfrm>
            <a:off x="3918857" y="4415546"/>
            <a:ext cx="4145280" cy="1236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>
                <a:solidFill>
                  <a:schemeClr val="tx1"/>
                </a:solidFill>
              </a:rPr>
              <a:t>MEDICAL CURRICULUM COMMITTEE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C7699C1-3E8A-421F-AF6B-F3D5B8CE6FC2}"/>
              </a:ext>
            </a:extLst>
          </p:cNvPr>
          <p:cNvCxnSpPr>
            <a:cxnSpLocks/>
          </p:cNvCxnSpPr>
          <p:nvPr/>
        </p:nvCxnSpPr>
        <p:spPr>
          <a:xfrm>
            <a:off x="2277291" y="3257617"/>
            <a:ext cx="1336766" cy="10879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72C6182-BF40-4782-BADA-362F851A4F74}"/>
              </a:ext>
            </a:extLst>
          </p:cNvPr>
          <p:cNvCxnSpPr>
            <a:cxnSpLocks/>
          </p:cNvCxnSpPr>
          <p:nvPr/>
        </p:nvCxnSpPr>
        <p:spPr>
          <a:xfrm>
            <a:off x="5943601" y="3234009"/>
            <a:ext cx="0" cy="10506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AAA993-DE73-4A38-A454-ACC6B6AD8E4D}"/>
              </a:ext>
            </a:extLst>
          </p:cNvPr>
          <p:cNvCxnSpPr>
            <a:cxnSpLocks/>
          </p:cNvCxnSpPr>
          <p:nvPr/>
        </p:nvCxnSpPr>
        <p:spPr>
          <a:xfrm flipH="1">
            <a:off x="8307977" y="3200400"/>
            <a:ext cx="1332411" cy="10842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23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52412-C538-4394-9BBB-933F1D87A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92184"/>
            <a:ext cx="10515600" cy="603818"/>
          </a:xfrm>
        </p:spPr>
        <p:txBody>
          <a:bodyPr/>
          <a:lstStyle/>
          <a:p>
            <a:r>
              <a:rPr lang="en-US" dirty="0"/>
              <a:t>Medical Education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FDE87-5B14-49B1-95C2-FC6C5289B9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Admissions Data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Match Data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Satisfaction Data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Perceptions of Competency</a:t>
            </a:r>
          </a:p>
        </p:txBody>
      </p:sp>
    </p:spTree>
    <p:extLst>
      <p:ext uri="{BB962C8B-B14F-4D97-AF65-F5344CB8AC3E}">
        <p14:creationId xmlns:p14="http://schemas.microsoft.com/office/powerpoint/2010/main" val="367245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889B2D-5E19-466C-A5E6-9E3F2D806C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37326" y="412200"/>
            <a:ext cx="5273274" cy="3740150"/>
          </a:xfr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475DB29-74CC-4514-A0BA-15AAF5B33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791584"/>
              </p:ext>
            </p:extLst>
          </p:nvPr>
        </p:nvGraphicFramePr>
        <p:xfrm>
          <a:off x="2551612" y="4030574"/>
          <a:ext cx="1237434" cy="255807"/>
        </p:xfrm>
        <a:graphic>
          <a:graphicData uri="http://schemas.openxmlformats.org/drawingml/2006/table">
            <a:tbl>
              <a:tblPr firstRow="1" firstCol="1" bandRow="1"/>
              <a:tblGrid>
                <a:gridCol w="1237434">
                  <a:extLst>
                    <a:ext uri="{9D8B030D-6E8A-4147-A177-3AD203B41FA5}">
                      <a16:colId xmlns:a16="http://schemas.microsoft.com/office/drawing/2014/main" val="3993674959"/>
                    </a:ext>
                  </a:extLst>
                </a:gridCol>
              </a:tblGrid>
              <a:tr h="2558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of 2024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50246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4E0CD3-9031-4653-AD58-24C06E4C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58071"/>
              </p:ext>
            </p:extLst>
          </p:nvPr>
        </p:nvGraphicFramePr>
        <p:xfrm>
          <a:off x="1314176" y="4307851"/>
          <a:ext cx="3946387" cy="1903706"/>
        </p:xfrm>
        <a:graphic>
          <a:graphicData uri="http://schemas.openxmlformats.org/drawingml/2006/table">
            <a:tbl>
              <a:tblPr firstRow="1" firstCol="1" bandRow="1"/>
              <a:tblGrid>
                <a:gridCol w="3303952">
                  <a:extLst>
                    <a:ext uri="{9D8B030D-6E8A-4147-A177-3AD203B41FA5}">
                      <a16:colId xmlns:a16="http://schemas.microsoft.com/office/drawing/2014/main" val="3576618394"/>
                    </a:ext>
                  </a:extLst>
                </a:gridCol>
                <a:gridCol w="642435">
                  <a:extLst>
                    <a:ext uri="{9D8B030D-6E8A-4147-A177-3AD203B41FA5}">
                      <a16:colId xmlns:a16="http://schemas.microsoft.com/office/drawing/2014/main" val="4032697583"/>
                    </a:ext>
                  </a:extLst>
                </a:gridCol>
              </a:tblGrid>
              <a:tr h="271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 GPA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458516"/>
                  </a:ext>
                </a:extLst>
              </a:tr>
              <a:tr h="271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 BCPM GPA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871949"/>
                  </a:ext>
                </a:extLst>
              </a:tr>
              <a:tr h="271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MCAT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129109"/>
                  </a:ext>
                </a:extLst>
              </a:tr>
              <a:tr h="271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In-State Students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010734"/>
                  </a:ext>
                </a:extLst>
              </a:tr>
              <a:tr h="271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 of State Students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990283"/>
                  </a:ext>
                </a:extLst>
              </a:tr>
              <a:tr h="271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Medically Related Experience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724396"/>
                  </a:ext>
                </a:extLst>
              </a:tr>
              <a:tr h="271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Underrepresented in Medicine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42375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E45F514-F88E-459C-8A5F-D9A6F1795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427818"/>
              </p:ext>
            </p:extLst>
          </p:nvPr>
        </p:nvGraphicFramePr>
        <p:xfrm>
          <a:off x="7991883" y="4018318"/>
          <a:ext cx="1237434" cy="268063"/>
        </p:xfrm>
        <a:graphic>
          <a:graphicData uri="http://schemas.openxmlformats.org/drawingml/2006/table">
            <a:tbl>
              <a:tblPr firstRow="1" firstCol="1" bandRow="1"/>
              <a:tblGrid>
                <a:gridCol w="1237434">
                  <a:extLst>
                    <a:ext uri="{9D8B030D-6E8A-4147-A177-3AD203B41FA5}">
                      <a16:colId xmlns:a16="http://schemas.microsoft.com/office/drawing/2014/main" val="3031702125"/>
                    </a:ext>
                  </a:extLst>
                </a:gridCol>
              </a:tblGrid>
              <a:tr h="2680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of 2025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8914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48C884-109C-4ED9-9A31-8832E5A81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050035"/>
              </p:ext>
            </p:extLst>
          </p:nvPr>
        </p:nvGraphicFramePr>
        <p:xfrm>
          <a:off x="6827520" y="4311904"/>
          <a:ext cx="3946388" cy="1903706"/>
        </p:xfrm>
        <a:graphic>
          <a:graphicData uri="http://schemas.openxmlformats.org/drawingml/2006/table">
            <a:tbl>
              <a:tblPr firstRow="1" firstCol="1" bandRow="1"/>
              <a:tblGrid>
                <a:gridCol w="3303952">
                  <a:extLst>
                    <a:ext uri="{9D8B030D-6E8A-4147-A177-3AD203B41FA5}">
                      <a16:colId xmlns:a16="http://schemas.microsoft.com/office/drawing/2014/main" val="1272036626"/>
                    </a:ext>
                  </a:extLst>
                </a:gridCol>
                <a:gridCol w="642436">
                  <a:extLst>
                    <a:ext uri="{9D8B030D-6E8A-4147-A177-3AD203B41FA5}">
                      <a16:colId xmlns:a16="http://schemas.microsoft.com/office/drawing/2014/main" val="3597123545"/>
                    </a:ext>
                  </a:extLst>
                </a:gridCol>
              </a:tblGrid>
              <a:tr h="271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 GPA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35486"/>
                  </a:ext>
                </a:extLst>
              </a:tr>
              <a:tr h="271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 BCPM GPA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778913"/>
                  </a:ext>
                </a:extLst>
              </a:tr>
              <a:tr h="271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MCAT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784804"/>
                  </a:ext>
                </a:extLst>
              </a:tr>
              <a:tr h="271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In-State Students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389033"/>
                  </a:ext>
                </a:extLst>
              </a:tr>
              <a:tr h="271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 of State Students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561441"/>
                  </a:ext>
                </a:extLst>
              </a:tr>
              <a:tr h="271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Medically Related Experience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424560"/>
                  </a:ext>
                </a:extLst>
              </a:tr>
              <a:tr h="271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Underrepresented in Medicine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993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673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E46E-F857-4F59-BD12-62639097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2021 Main Residency Match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21CEB1-999E-4AF2-8A8D-31665B807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667" y="3028692"/>
            <a:ext cx="3386665" cy="381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8BE7AC-835D-405A-8A55-B5C91AEB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5645" y="935978"/>
            <a:ext cx="4453055" cy="3409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B58319-A744-40EC-8E26-0452D27C3A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4392" y="5217811"/>
            <a:ext cx="3106651" cy="1607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BD44ED-70DE-42B7-ACAA-7A705279B4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031" y="952512"/>
            <a:ext cx="3201935" cy="1903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F34D94-AB11-42C1-A823-00286FD912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5645" y="4636342"/>
            <a:ext cx="2790701" cy="2189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A04AD6-CFD2-41B2-811C-06BFA08F15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1926" y="245621"/>
            <a:ext cx="2111579" cy="21598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3FBF43-09C6-440A-8388-37C123DC4C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9671" y="2342435"/>
            <a:ext cx="2748595" cy="24638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3F5A8E-68CB-4B6C-8C5C-B70BF0686F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9307" y="4128822"/>
            <a:ext cx="1931436" cy="186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8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636"/>
            <a:ext cx="10515600" cy="275875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1A6C43"/>
                </a:solidFill>
              </a:rPr>
              <a:t>Class of 2020 Residency Specialties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9146"/>
            <a:ext cx="10515600" cy="5656217"/>
          </a:xfrm>
        </p:spPr>
        <p:txBody>
          <a:bodyPr>
            <a:normAutofit/>
          </a:bodyPr>
          <a:lstStyle/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AF7A9D3-3BF2-4531-90C9-AD43EAB0E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625999"/>
              </p:ext>
            </p:extLst>
          </p:nvPr>
        </p:nvGraphicFramePr>
        <p:xfrm>
          <a:off x="322217" y="472912"/>
          <a:ext cx="11660777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9757">
                  <a:extLst>
                    <a:ext uri="{9D8B030D-6E8A-4147-A177-3AD203B41FA5}">
                      <a16:colId xmlns:a16="http://schemas.microsoft.com/office/drawing/2014/main" val="841067973"/>
                    </a:ext>
                  </a:extLst>
                </a:gridCol>
                <a:gridCol w="1840737">
                  <a:extLst>
                    <a:ext uri="{9D8B030D-6E8A-4147-A177-3AD203B41FA5}">
                      <a16:colId xmlns:a16="http://schemas.microsoft.com/office/drawing/2014/main" val="1519364439"/>
                    </a:ext>
                  </a:extLst>
                </a:gridCol>
                <a:gridCol w="1724129">
                  <a:extLst>
                    <a:ext uri="{9D8B030D-6E8A-4147-A177-3AD203B41FA5}">
                      <a16:colId xmlns:a16="http://schemas.microsoft.com/office/drawing/2014/main" val="570487311"/>
                    </a:ext>
                  </a:extLst>
                </a:gridCol>
                <a:gridCol w="1016154">
                  <a:extLst>
                    <a:ext uri="{9D8B030D-6E8A-4147-A177-3AD203B41FA5}">
                      <a16:colId xmlns:a16="http://schemas.microsoft.com/office/drawing/2014/main" val="1958798031"/>
                    </a:ext>
                  </a:extLst>
                </a:gridCol>
              </a:tblGrid>
              <a:tr h="611948">
                <a:tc>
                  <a:txBody>
                    <a:bodyPr/>
                    <a:lstStyle/>
                    <a:p>
                      <a:r>
                        <a:rPr lang="en-US" dirty="0"/>
                        <a:t>Specialty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6C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LCOM 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6C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US MD Seniors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6C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6C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814691"/>
                  </a:ext>
                </a:extLst>
              </a:tr>
              <a:tr h="349684">
                <a:tc>
                  <a:txBody>
                    <a:bodyPr/>
                    <a:lstStyle/>
                    <a:p>
                      <a:r>
                        <a:rPr lang="en-US" dirty="0"/>
                        <a:t>Internal Medicine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627176"/>
                  </a:ext>
                </a:extLst>
              </a:tr>
              <a:tr h="349684">
                <a:tc>
                  <a:txBody>
                    <a:bodyPr/>
                    <a:lstStyle/>
                    <a:p>
                      <a:r>
                        <a:rPr lang="en-US" dirty="0"/>
                        <a:t>Pediatrics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098249"/>
                  </a:ext>
                </a:extLst>
              </a:tr>
              <a:tr h="349684">
                <a:tc>
                  <a:txBody>
                    <a:bodyPr/>
                    <a:lstStyle/>
                    <a:p>
                      <a:r>
                        <a:rPr lang="en-US" dirty="0"/>
                        <a:t>Emergency Medicine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309089"/>
                  </a:ext>
                </a:extLst>
              </a:tr>
              <a:tr h="349684">
                <a:tc>
                  <a:txBody>
                    <a:bodyPr/>
                    <a:lstStyle/>
                    <a:p>
                      <a:r>
                        <a:rPr lang="en-US" dirty="0"/>
                        <a:t>Anesthesiology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440612"/>
                  </a:ext>
                </a:extLst>
              </a:tr>
              <a:tr h="349684">
                <a:tc>
                  <a:txBody>
                    <a:bodyPr/>
                    <a:lstStyle/>
                    <a:p>
                      <a:r>
                        <a:rPr lang="en-US" dirty="0"/>
                        <a:t>Family Medicine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498920"/>
                  </a:ext>
                </a:extLst>
              </a:tr>
              <a:tr h="349684">
                <a:tc>
                  <a:txBody>
                    <a:bodyPr/>
                    <a:lstStyle/>
                    <a:p>
                      <a:r>
                        <a:rPr lang="en-US" dirty="0"/>
                        <a:t>General Surgery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885814"/>
                  </a:ext>
                </a:extLst>
              </a:tr>
              <a:tr h="349684">
                <a:tc>
                  <a:txBody>
                    <a:bodyPr/>
                    <a:lstStyle/>
                    <a:p>
                      <a:r>
                        <a:rPr lang="en-US" dirty="0"/>
                        <a:t>Psychiatry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695245"/>
                  </a:ext>
                </a:extLst>
              </a:tr>
              <a:tr h="349684">
                <a:tc>
                  <a:txBody>
                    <a:bodyPr/>
                    <a:lstStyle/>
                    <a:p>
                      <a:r>
                        <a:rPr lang="en-US" dirty="0"/>
                        <a:t>Preliminary Medicine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472644"/>
                  </a:ext>
                </a:extLst>
              </a:tr>
              <a:tr h="349684">
                <a:tc>
                  <a:txBody>
                    <a:bodyPr/>
                    <a:lstStyle/>
                    <a:p>
                      <a:r>
                        <a:rPr lang="en-US" dirty="0"/>
                        <a:t>Preliminary Surgery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893610"/>
                  </a:ext>
                </a:extLst>
              </a:tr>
              <a:tr h="349684">
                <a:tc>
                  <a:txBody>
                    <a:bodyPr/>
                    <a:lstStyle/>
                    <a:p>
                      <a:r>
                        <a:rPr lang="en-US" dirty="0"/>
                        <a:t>Pathology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624088"/>
                  </a:ext>
                </a:extLst>
              </a:tr>
              <a:tr h="349684">
                <a:tc>
                  <a:txBody>
                    <a:bodyPr/>
                    <a:lstStyle/>
                    <a:p>
                      <a:r>
                        <a:rPr lang="en-US" dirty="0"/>
                        <a:t>Dermatology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45223"/>
                  </a:ext>
                </a:extLst>
              </a:tr>
              <a:tr h="349684">
                <a:tc>
                  <a:txBody>
                    <a:bodyPr/>
                    <a:lstStyle/>
                    <a:p>
                      <a:r>
                        <a:rPr lang="en-US" dirty="0"/>
                        <a:t>Diagnostic Radiology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068775"/>
                  </a:ext>
                </a:extLst>
              </a:tr>
              <a:tr h="349684">
                <a:tc>
                  <a:txBody>
                    <a:bodyPr/>
                    <a:lstStyle/>
                    <a:p>
                      <a:r>
                        <a:rPr lang="en-US" dirty="0"/>
                        <a:t>Obstetrics &amp; Gynecology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956515"/>
                  </a:ext>
                </a:extLst>
              </a:tr>
              <a:tr h="349684">
                <a:tc>
                  <a:txBody>
                    <a:bodyPr/>
                    <a:lstStyle/>
                    <a:p>
                      <a:r>
                        <a:rPr lang="en-US" dirty="0"/>
                        <a:t>Plastic Surgery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281308"/>
                  </a:ext>
                </a:extLst>
              </a:tr>
              <a:tr h="611948">
                <a:tc>
                  <a:txBody>
                    <a:bodyPr/>
                    <a:lstStyle/>
                    <a:p>
                      <a:r>
                        <a:rPr lang="en-US" dirty="0"/>
                        <a:t>Child Neurology, Neurological Surgery, Neurology, Ophthalmology, Orthopaedic Surgery, Otolaryngology, PM&amp;R, Transitional 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29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999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-BillJeffries" id="{5256035C-BDE0-4E4A-AC89-33B1FBCEDC37}" vid="{747636B8-45E3-854B-9088-A2FEB69C50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ppt1_1_18</Template>
  <TotalTime>800</TotalTime>
  <Words>1453</Words>
  <Application>Microsoft Office PowerPoint</Application>
  <PresentationFormat>Widescreen</PresentationFormat>
  <Paragraphs>252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Narrow</vt:lpstr>
      <vt:lpstr>Calibri</vt:lpstr>
      <vt:lpstr>Impact</vt:lpstr>
      <vt:lpstr>Tahoma</vt:lpstr>
      <vt:lpstr>Tahoma Normal</vt:lpstr>
      <vt:lpstr>Times Bold</vt:lpstr>
      <vt:lpstr>Times Roman</vt:lpstr>
      <vt:lpstr>Wingdings</vt:lpstr>
      <vt:lpstr>Office Theme</vt:lpstr>
      <vt:lpstr>PowerPoint Presentation</vt:lpstr>
      <vt:lpstr>PowerPoint Presentation</vt:lpstr>
      <vt:lpstr>The Larner College of Medicine  at the University of Vermont Vision Statement: Medical Education</vt:lpstr>
      <vt:lpstr>PowerPoint Presentation</vt:lpstr>
      <vt:lpstr>Committee Relationships</vt:lpstr>
      <vt:lpstr>Medical Education Outcomes</vt:lpstr>
      <vt:lpstr>PowerPoint Presentation</vt:lpstr>
      <vt:lpstr>2021 Main Residency Match</vt:lpstr>
      <vt:lpstr>Class of 2020 Residency Specialties</vt:lpstr>
      <vt:lpstr>GQ National Trends</vt:lpstr>
      <vt:lpstr>2020 Program Directors’ Survey: Overall Performance</vt:lpstr>
      <vt:lpstr>Medical Education Opportunities</vt:lpstr>
      <vt:lpstr>Commitment to ensuring a positive learning environment</vt:lpstr>
      <vt:lpstr>PowerPoint Presentation</vt:lpstr>
      <vt:lpstr>Clinical Teaching at Essentials of Teaching and Assessment It’s not too late to join us virtually!</vt:lpstr>
      <vt:lpstr>Virtual Fall Faculty Development Events Join us from anywhere-events hosted via Zoom!</vt:lpstr>
      <vt:lpstr>Get Involved!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Case, Colleen R</dc:creator>
  <cp:lastModifiedBy>Case, Colleen R</cp:lastModifiedBy>
  <cp:revision>24</cp:revision>
  <cp:lastPrinted>2017-01-11T18:31:27Z</cp:lastPrinted>
  <dcterms:created xsi:type="dcterms:W3CDTF">2020-11-03T21:45:47Z</dcterms:created>
  <dcterms:modified xsi:type="dcterms:W3CDTF">2021-09-30T16:54:38Z</dcterms:modified>
</cp:coreProperties>
</file>